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5" r:id="rId5"/>
    <p:sldId id="262" r:id="rId6"/>
    <p:sldId id="263" r:id="rId7"/>
    <p:sldId id="264" r:id="rId8"/>
  </p:sldIdLst>
  <p:sldSz cx="18288000" cy="10287000"/>
  <p:notesSz cx="6858000" cy="9144000"/>
  <p:embeddedFontLst>
    <p:embeddedFont>
      <p:font typeface="Calibri (MS)" panose="020F0502020204030204" pitchFamily="34" charset="0"/>
      <p:regular r:id="rId10"/>
    </p:embeddedFont>
    <p:embeddedFont>
      <p:font typeface="Calibri (MS) Bold" panose="020F0702030404030204" pitchFamily="34" charset="0"/>
      <p:regular r:id="rId11"/>
      <p:bold r:id="rId12"/>
    </p:embeddedFont>
    <p:embeddedFont>
      <p:font typeface="Calibri (MS) Italics" panose="020F05020202040A0204" pitchFamily="34" charset="0"/>
      <p:regular r:id="rId13"/>
      <p:italic r:id="rId14"/>
    </p:embeddedFont>
    <p:embeddedFont>
      <p:font typeface="Inter" panose="02000503000000020004" pitchFamily="2" charset="0"/>
      <p:regular r:id="rId15"/>
      <p:bold r:id="rId16"/>
    </p:embeddedFont>
    <p:embeddedFont>
      <p:font typeface="Inter Bold" panose="02000503000000020004"/>
      <p:regular r:id="rId17"/>
      <p:bold r:id="rId18"/>
    </p:embeddedFont>
    <p:embeddedFont>
      <p:font typeface="Poppins" pitchFamily="2" charset="77"/>
      <p:regular r:id="rId19"/>
      <p:bold r:id="rId20"/>
      <p:italic r:id="rId21"/>
      <p:boldItalic r:id="rId22"/>
    </p:embeddedFont>
    <p:embeddedFont>
      <p:font typeface="Poppins Bold"/>
      <p:regular r:id="rId23"/>
      <p:bold r:id="rId24"/>
    </p:embeddedFont>
    <p:embeddedFont>
      <p:font typeface="Trebuchet MS Bold" panose="020B070302020209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 autoAdjust="0"/>
    <p:restoredTop sz="94672" autoAdjust="0"/>
  </p:normalViewPr>
  <p:slideViewPr>
    <p:cSldViewPr>
      <p:cViewPr>
        <p:scale>
          <a:sx n="61" d="100"/>
          <a:sy n="61" d="100"/>
        </p:scale>
        <p:origin x="1424" y="1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font" Target="fonts/font19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font" Target="fonts/font1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20.04.2026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731A1-2161-2DC9-776D-4CE1B29B4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7C8B53-D248-FAF3-3AA0-4996F2B34F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3D7EEC-2FEA-E805-A5E1-638B9453769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6AC07BB-B646-18BC-BAB4-AD9BA93687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5FA7909-BB08-1A40-3F4C-3AB045A7C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C0F84-C106-96D4-0FAE-5CDCB5DE750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ECECBC-4AC3-F8F2-182C-941B496BC8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01338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E4bvQZRC6Bo?start=2&amp;feature=oembed" TargetMode="Externa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74320" cy="10287000"/>
            <a:chOff x="0" y="0"/>
            <a:chExt cx="36576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5760" cy="13716000"/>
            </a:xfrm>
            <a:custGeom>
              <a:avLst/>
              <a:gdLst/>
              <a:ahLst/>
              <a:cxnLst/>
              <a:rect l="l" t="t" r="r" b="b"/>
              <a:pathLst>
                <a:path w="365760" h="13716000">
                  <a:moveTo>
                    <a:pt x="0" y="0"/>
                  </a:moveTo>
                  <a:lnTo>
                    <a:pt x="365760" y="0"/>
                  </a:lnTo>
                  <a:lnTo>
                    <a:pt x="36576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14400" y="3284696"/>
            <a:ext cx="16459200" cy="2201704"/>
            <a:chOff x="0" y="-9525"/>
            <a:chExt cx="21945600" cy="29356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45600" cy="2926080"/>
            </a:xfrm>
            <a:custGeom>
              <a:avLst/>
              <a:gdLst/>
              <a:ahLst/>
              <a:cxnLst/>
              <a:rect l="l" t="t" r="r" b="b"/>
              <a:pathLst>
                <a:path w="21945600" h="2926080">
                  <a:moveTo>
                    <a:pt x="0" y="0"/>
                  </a:moveTo>
                  <a:lnTo>
                    <a:pt x="21945600" y="0"/>
                  </a:lnTo>
                  <a:lnTo>
                    <a:pt x="2194560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137" b="-961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21945600" cy="29356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9600"/>
                </a:lnSpc>
              </a:pPr>
              <a:r>
                <a:rPr lang="en-US" sz="8000" b="1" dirty="0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AI Is Already Here!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14400" y="5852160"/>
            <a:ext cx="16459200" cy="1463040"/>
            <a:chOff x="0" y="0"/>
            <a:chExt cx="21945600" cy="19507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945600" cy="1950720"/>
            </a:xfrm>
            <a:custGeom>
              <a:avLst/>
              <a:gdLst/>
              <a:ahLst/>
              <a:cxnLst/>
              <a:rect l="l" t="t" r="r" b="b"/>
              <a:pathLst>
                <a:path w="21945600" h="1950720">
                  <a:moveTo>
                    <a:pt x="0" y="0"/>
                  </a:moveTo>
                  <a:lnTo>
                    <a:pt x="21945600" y="0"/>
                  </a:lnTo>
                  <a:lnTo>
                    <a:pt x="2194560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69206" b="-16920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21945600" cy="20173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FF673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Understanding the technology behind the tools you use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14400" y="9326880"/>
            <a:ext cx="16459200" cy="548640"/>
            <a:chOff x="0" y="0"/>
            <a:chExt cx="21945600" cy="7315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945600" cy="731520"/>
            </a:xfrm>
            <a:custGeom>
              <a:avLst/>
              <a:gdLst/>
              <a:ahLst/>
              <a:cxnLst/>
              <a:rect l="l" t="t" r="r" b="b"/>
              <a:pathLst>
                <a:path w="21945600" h="73152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1945600" cy="779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40"/>
                </a:lnSpc>
              </a:pPr>
              <a:r>
                <a:rPr lang="en-US" sz="2200" dirty="0">
                  <a:solidFill>
                    <a:srgbClr val="66666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AI AWARENESS DAY – Assembly 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14400" y="446707"/>
            <a:ext cx="2245207" cy="2245207"/>
          </a:xfrm>
          <a:custGeom>
            <a:avLst/>
            <a:gdLst/>
            <a:ahLst/>
            <a:cxnLst/>
            <a:rect l="l" t="t" r="r" b="b"/>
            <a:pathLst>
              <a:path w="2245207" h="2245207">
                <a:moveTo>
                  <a:pt x="0" y="0"/>
                </a:moveTo>
                <a:lnTo>
                  <a:pt x="2245207" y="0"/>
                </a:lnTo>
                <a:lnTo>
                  <a:pt x="2245207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5624124" y="9629775"/>
            <a:ext cx="2406309" cy="204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sz="1531" b="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46304" cy="10287000"/>
            <a:chOff x="0" y="0"/>
            <a:chExt cx="195072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072" cy="13716000"/>
            </a:xfrm>
            <a:custGeom>
              <a:avLst/>
              <a:gdLst/>
              <a:ahLst/>
              <a:cxnLst/>
              <a:rect l="l" t="t" r="r" b="b"/>
              <a:pathLst>
                <a:path w="195072" h="13716000">
                  <a:moveTo>
                    <a:pt x="0" y="0"/>
                  </a:moveTo>
                  <a:lnTo>
                    <a:pt x="195072" y="0"/>
                  </a:lnTo>
                  <a:lnTo>
                    <a:pt x="195072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14400" y="356109"/>
            <a:ext cx="16459200" cy="1472691"/>
            <a:chOff x="0" y="0"/>
            <a:chExt cx="21945600" cy="19635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45600" cy="1963588"/>
            </a:xfrm>
            <a:custGeom>
              <a:avLst/>
              <a:gdLst/>
              <a:ahLst/>
              <a:cxnLst/>
              <a:rect l="l" t="t" r="r" b="b"/>
              <a:pathLst>
                <a:path w="21945600" h="1963588">
                  <a:moveTo>
                    <a:pt x="0" y="0"/>
                  </a:moveTo>
                  <a:lnTo>
                    <a:pt x="21945600" y="0"/>
                  </a:lnTo>
                  <a:lnTo>
                    <a:pt x="21945600" y="1963588"/>
                  </a:lnTo>
                  <a:lnTo>
                    <a:pt x="0" y="1963588"/>
                  </a:lnTo>
                  <a:close/>
                </a:path>
              </a:pathLst>
            </a:custGeom>
            <a:solidFill>
              <a:srgbClr val="FF6734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21945600" cy="19635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399"/>
                </a:lnSpc>
              </a:pPr>
              <a:r>
                <a:rPr lang="en-US" sz="6999" b="1">
                  <a:solidFill>
                    <a:srgbClr val="FF673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DID YOU KNOW?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50" y="1929765"/>
            <a:ext cx="16459200" cy="2194560"/>
            <a:chOff x="0" y="0"/>
            <a:chExt cx="21945600" cy="29260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945600" cy="2926080"/>
            </a:xfrm>
            <a:custGeom>
              <a:avLst/>
              <a:gdLst/>
              <a:ahLst/>
              <a:cxnLst/>
              <a:rect l="l" t="t" r="r" b="b"/>
              <a:pathLst>
                <a:path w="21945600" h="2926080">
                  <a:moveTo>
                    <a:pt x="0" y="0"/>
                  </a:moveTo>
                  <a:lnTo>
                    <a:pt x="21945600" y="0"/>
                  </a:lnTo>
                  <a:lnTo>
                    <a:pt x="2194560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137" b="-961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21945600" cy="29260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AI DOESN'T 'KNOW' THINGS — IT PREDICTS WHAT WORD COMES NEXT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14400" y="4572000"/>
            <a:ext cx="16459200" cy="1280160"/>
            <a:chOff x="0" y="0"/>
            <a:chExt cx="21945600" cy="17068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945600" cy="1706880"/>
            </a:xfrm>
            <a:custGeom>
              <a:avLst/>
              <a:gdLst/>
              <a:ahLst/>
              <a:cxnLst/>
              <a:rect l="l" t="t" r="r" b="b"/>
              <a:pathLst>
                <a:path w="21945600" h="170688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4400" y="4572000"/>
            <a:ext cx="109728" cy="1280160"/>
            <a:chOff x="0" y="0"/>
            <a:chExt cx="146304" cy="17068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706880"/>
            </a:xfrm>
            <a:custGeom>
              <a:avLst/>
              <a:gdLst/>
              <a:ahLst/>
              <a:cxnLst/>
              <a:rect l="l" t="t" r="r" b="b"/>
              <a:pathLst>
                <a:path w="146304" h="1706880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80160" y="4754880"/>
            <a:ext cx="15727680" cy="914400"/>
            <a:chOff x="0" y="0"/>
            <a:chExt cx="20970240" cy="12192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970239" cy="1219200"/>
            </a:xfrm>
            <a:custGeom>
              <a:avLst/>
              <a:gdLst/>
              <a:ahLst/>
              <a:cxnLst/>
              <a:rect l="l" t="t" r="r" b="b"/>
              <a:pathLst>
                <a:path w="20970239" h="1219200">
                  <a:moveTo>
                    <a:pt x="0" y="0"/>
                  </a:moveTo>
                  <a:lnTo>
                    <a:pt x="20970239" y="0"/>
                  </a:lnTo>
                  <a:lnTo>
                    <a:pt x="20970239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85142" b="-28514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20970240" cy="12477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Large Language Models are trained on billions of web pages, books, and articles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14400" y="6126480"/>
            <a:ext cx="16459200" cy="1280160"/>
            <a:chOff x="0" y="0"/>
            <a:chExt cx="21945600" cy="17068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945600" cy="1706880"/>
            </a:xfrm>
            <a:custGeom>
              <a:avLst/>
              <a:gdLst/>
              <a:ahLst/>
              <a:cxnLst/>
              <a:rect l="l" t="t" r="r" b="b"/>
              <a:pathLst>
                <a:path w="21945600" h="170688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14400" y="6126480"/>
            <a:ext cx="109728" cy="1280160"/>
            <a:chOff x="0" y="0"/>
            <a:chExt cx="146304" cy="170688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6304" cy="1706880"/>
            </a:xfrm>
            <a:custGeom>
              <a:avLst/>
              <a:gdLst/>
              <a:ahLst/>
              <a:cxnLst/>
              <a:rect l="l" t="t" r="r" b="b"/>
              <a:pathLst>
                <a:path w="146304" h="1706880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80160" y="6214110"/>
            <a:ext cx="15727680" cy="1109167"/>
            <a:chOff x="0" y="0"/>
            <a:chExt cx="20970240" cy="147889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970239" cy="1478890"/>
            </a:xfrm>
            <a:custGeom>
              <a:avLst/>
              <a:gdLst/>
              <a:ahLst/>
              <a:cxnLst/>
              <a:rect l="l" t="t" r="r" b="b"/>
              <a:pathLst>
                <a:path w="20970239" h="1478890">
                  <a:moveTo>
                    <a:pt x="0" y="0"/>
                  </a:moveTo>
                  <a:lnTo>
                    <a:pt x="20970239" y="0"/>
                  </a:lnTo>
                  <a:lnTo>
                    <a:pt x="20970239" y="1478890"/>
                  </a:lnTo>
                  <a:lnTo>
                    <a:pt x="0" y="14788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5072" b="-2175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20970240" cy="15074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They work by predicting the most likely next word based on patterns — not by understanding meaning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14400" y="7680960"/>
            <a:ext cx="16459200" cy="1280160"/>
            <a:chOff x="0" y="0"/>
            <a:chExt cx="21945600" cy="170688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945600" cy="1706880"/>
            </a:xfrm>
            <a:custGeom>
              <a:avLst/>
              <a:gdLst/>
              <a:ahLst/>
              <a:cxnLst/>
              <a:rect l="l" t="t" r="r" b="b"/>
              <a:pathLst>
                <a:path w="21945600" h="170688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14400" y="7680960"/>
            <a:ext cx="109728" cy="1280160"/>
            <a:chOff x="0" y="0"/>
            <a:chExt cx="146304" cy="17068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6304" cy="1706880"/>
            </a:xfrm>
            <a:custGeom>
              <a:avLst/>
              <a:gdLst/>
              <a:ahLst/>
              <a:cxnLst/>
              <a:rect l="l" t="t" r="r" b="b"/>
              <a:pathLst>
                <a:path w="146304" h="1706880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80160" y="7766456"/>
            <a:ext cx="15727680" cy="1109167"/>
            <a:chOff x="0" y="0"/>
            <a:chExt cx="20970240" cy="147888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0970239" cy="1478889"/>
            </a:xfrm>
            <a:custGeom>
              <a:avLst/>
              <a:gdLst/>
              <a:ahLst/>
              <a:cxnLst/>
              <a:rect l="l" t="t" r="r" b="b"/>
              <a:pathLst>
                <a:path w="20970239" h="1478889">
                  <a:moveTo>
                    <a:pt x="0" y="0"/>
                  </a:moveTo>
                  <a:lnTo>
                    <a:pt x="20970239" y="0"/>
                  </a:lnTo>
                  <a:lnTo>
                    <a:pt x="20970239" y="1478889"/>
                  </a:lnTo>
                  <a:lnTo>
                    <a:pt x="0" y="147888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5072" b="-2175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20970240" cy="15074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 dirty="0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AI can confidently give wrong answers (called 'hallucinations')</a:t>
              </a:r>
            </a:p>
            <a:p>
              <a:pPr algn="l">
                <a:lnSpc>
                  <a:spcPts val="3359"/>
                </a:lnSpc>
              </a:pPr>
              <a:r>
                <a:rPr lang="en-US" sz="2799" dirty="0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 this happens regularly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14400" y="9509760"/>
            <a:ext cx="16459200" cy="548640"/>
            <a:chOff x="0" y="0"/>
            <a:chExt cx="21945600" cy="7315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945600" cy="731520"/>
            </a:xfrm>
            <a:custGeom>
              <a:avLst/>
              <a:gdLst/>
              <a:ahLst/>
              <a:cxnLst/>
              <a:rect l="l" t="t" r="r" b="b"/>
              <a:pathLst>
                <a:path w="21945600" h="73152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2194560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i="1">
                  <a:solidFill>
                    <a:srgbClr val="888888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Source: MIT, Stanford AI Index 2025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15412887" y="7538873"/>
            <a:ext cx="2245207" cy="2245207"/>
          </a:xfrm>
          <a:custGeom>
            <a:avLst/>
            <a:gdLst/>
            <a:ahLst/>
            <a:cxnLst/>
            <a:rect l="l" t="t" r="r" b="b"/>
            <a:pathLst>
              <a:path w="2245207" h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TextBox 35"/>
          <p:cNvSpPr txBox="1"/>
          <p:nvPr/>
        </p:nvSpPr>
        <p:spPr>
          <a:xfrm>
            <a:off x="15368312" y="9867112"/>
            <a:ext cx="2406309" cy="204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sz="1531" b="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46304"/>
            <a:chOff x="0" y="0"/>
            <a:chExt cx="24384000" cy="1950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95072"/>
            </a:xfrm>
            <a:custGeom>
              <a:avLst/>
              <a:gdLst/>
              <a:ahLst/>
              <a:cxnLst/>
              <a:rect l="l" t="t" r="r" b="b"/>
              <a:pathLst>
                <a:path w="24384000" h="195072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14400" y="914400"/>
            <a:ext cx="1280160" cy="1280160"/>
            <a:chOff x="0" y="0"/>
            <a:chExt cx="1706880" cy="17068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06880" cy="1706880"/>
            </a:xfrm>
            <a:custGeom>
              <a:avLst/>
              <a:gdLst/>
              <a:ahLst/>
              <a:cxnLst/>
              <a:rect l="l" t="t" r="r" b="b"/>
              <a:pathLst>
                <a:path w="1706880" h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14400" y="914400"/>
            <a:ext cx="1280160" cy="1280160"/>
            <a:chOff x="0" y="0"/>
            <a:chExt cx="1706880" cy="1706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06880" cy="1706880"/>
            </a:xfrm>
            <a:custGeom>
              <a:avLst/>
              <a:gdLst/>
              <a:ahLst/>
              <a:cxnLst/>
              <a:rect l="l" t="t" r="r" b="b"/>
              <a:pathLst>
                <a:path w="1706880" h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540688" y="818134"/>
            <a:ext cx="12827624" cy="1472691"/>
            <a:chOff x="0" y="0"/>
            <a:chExt cx="13549062" cy="19635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549061" cy="1963588"/>
            </a:xfrm>
            <a:custGeom>
              <a:avLst/>
              <a:gdLst/>
              <a:ahLst/>
              <a:cxnLst/>
              <a:rect l="l" t="t" r="r" b="b"/>
              <a:pathLst>
                <a:path w="13549061" h="1963588">
                  <a:moveTo>
                    <a:pt x="0" y="0"/>
                  </a:moveTo>
                  <a:lnTo>
                    <a:pt x="13549061" y="0"/>
                  </a:lnTo>
                  <a:lnTo>
                    <a:pt x="13549061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741" r="28012" b="-2783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13549062" cy="19635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399"/>
                </a:lnSpc>
              </a:pPr>
              <a:r>
                <a:rPr lang="en-US" sz="6999" b="1" dirty="0">
                  <a:solidFill>
                    <a:srgbClr val="FF673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Have You Used Ai Today?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5412887" y="7538873"/>
            <a:ext cx="2245207" cy="2245207"/>
          </a:xfrm>
          <a:custGeom>
            <a:avLst/>
            <a:gdLst/>
            <a:ahLst/>
            <a:cxnLst/>
            <a:rect l="l" t="t" r="r" b="b"/>
            <a:pathLst>
              <a:path w="2245207" h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5368312" y="9867112"/>
            <a:ext cx="2406309" cy="204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sz="1531" b="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9DB82B5D-EEE8-1A46-1DFF-AF51282695E4}"/>
              </a:ext>
            </a:extLst>
          </p:cNvPr>
          <p:cNvSpPr/>
          <p:nvPr/>
        </p:nvSpPr>
        <p:spPr>
          <a:xfrm>
            <a:off x="1036674" y="2263358"/>
            <a:ext cx="14173200" cy="6856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800" dirty="0">
                <a:solidFill>
                  <a:srgbClr val="1A1A2E"/>
                </a:solidFill>
                <a:latin typeface="Inter" panose="02000503000000020004" pitchFamily="2" charset="0"/>
                <a:ea typeface="Inter" panose="02000503000000020004" pitchFamily="2" charset="0"/>
                <a:cs typeface="Calibri" pitchFamily="34" charset="-120"/>
              </a:rPr>
              <a:t>Unlocked your phone with Face ID?</a:t>
            </a:r>
            <a:br>
              <a:rPr lang="en-US" sz="4800" dirty="0">
                <a:solidFill>
                  <a:srgbClr val="1A1A2E"/>
                </a:solidFill>
                <a:latin typeface="Inter" panose="02000503000000020004" pitchFamily="2" charset="0"/>
                <a:ea typeface="Inter" panose="02000503000000020004" pitchFamily="2" charset="0"/>
                <a:cs typeface="Calibri" pitchFamily="34" charset="-120"/>
              </a:rPr>
            </a:br>
            <a:r>
              <a:rPr lang="en-US" sz="4800" dirty="0">
                <a:solidFill>
                  <a:srgbClr val="1A1A2E"/>
                </a:solidFill>
                <a:latin typeface="Inter" panose="02000503000000020004" pitchFamily="2" charset="0"/>
                <a:ea typeface="Inter" panose="02000503000000020004" pitchFamily="2" charset="0"/>
                <a:cs typeface="Calibri" pitchFamily="34" charset="-120"/>
              </a:rPr>
              <a:t>Got a recommendation on YouTube or Spotify?</a:t>
            </a:r>
            <a:endParaRPr lang="en-US" sz="4800" dirty="0">
              <a:latin typeface="Inter" panose="02000503000000020004" pitchFamily="2" charset="0"/>
              <a:ea typeface="Inter" panose="02000503000000020004" pitchFamily="2" charset="0"/>
            </a:endParaRPr>
          </a:p>
          <a:p>
            <a:r>
              <a:rPr lang="en-US" sz="4800" dirty="0">
                <a:solidFill>
                  <a:srgbClr val="1A1A2E"/>
                </a:solidFill>
                <a:latin typeface="Inter" panose="02000503000000020004" pitchFamily="2" charset="0"/>
                <a:ea typeface="Inter" panose="02000503000000020004" pitchFamily="2" charset="0"/>
                <a:cs typeface="Calibri" pitchFamily="34" charset="-120"/>
              </a:rPr>
              <a:t>Used autocomplete or spell check?</a:t>
            </a:r>
            <a:br>
              <a:rPr lang="en-US" sz="4800" dirty="0">
                <a:solidFill>
                  <a:srgbClr val="1A1A2E"/>
                </a:solidFill>
                <a:latin typeface="Inter" panose="02000503000000020004" pitchFamily="2" charset="0"/>
                <a:ea typeface="Inter" panose="02000503000000020004" pitchFamily="2" charset="0"/>
                <a:cs typeface="Calibri" pitchFamily="34" charset="-120"/>
              </a:rPr>
            </a:br>
            <a:r>
              <a:rPr lang="en-US" sz="4800" dirty="0">
                <a:solidFill>
                  <a:srgbClr val="1A1A2E"/>
                </a:solidFill>
                <a:latin typeface="Inter" panose="02000503000000020004" pitchFamily="2" charset="0"/>
                <a:ea typeface="Inter" panose="02000503000000020004" pitchFamily="2" charset="0"/>
                <a:cs typeface="Calibri" pitchFamily="34" charset="-120"/>
              </a:rPr>
              <a:t>Searched for something on Google?</a:t>
            </a:r>
            <a:br>
              <a:rPr lang="en-US" sz="4800" dirty="0">
                <a:solidFill>
                  <a:srgbClr val="1A1A2E"/>
                </a:solidFill>
                <a:latin typeface="Inter" panose="02000503000000020004" pitchFamily="2" charset="0"/>
                <a:ea typeface="Inter" panose="02000503000000020004" pitchFamily="2" charset="0"/>
                <a:cs typeface="Calibri" pitchFamily="34" charset="-120"/>
              </a:rPr>
            </a:br>
            <a:r>
              <a:rPr lang="en-US" sz="4800" dirty="0">
                <a:solidFill>
                  <a:srgbClr val="1A1A2E"/>
                </a:solidFill>
                <a:latin typeface="Inter" panose="02000503000000020004" pitchFamily="2" charset="0"/>
                <a:ea typeface="Inter" panose="02000503000000020004" pitchFamily="2" charset="0"/>
                <a:cs typeface="Calibri" pitchFamily="34" charset="-120"/>
              </a:rPr>
              <a:t> Used ChatGPT, Siri, or Google Assistant? </a:t>
            </a:r>
            <a:br>
              <a:rPr lang="en-US" sz="4800" dirty="0">
                <a:solidFill>
                  <a:srgbClr val="1A1A2E"/>
                </a:solidFill>
                <a:latin typeface="Inter" panose="02000503000000020004" pitchFamily="2" charset="0"/>
                <a:ea typeface="Inter" panose="02000503000000020004" pitchFamily="2" charset="0"/>
                <a:cs typeface="Calibri" pitchFamily="34" charset="-120"/>
              </a:rPr>
            </a:br>
            <a:r>
              <a:rPr lang="en-US" sz="4800" dirty="0">
                <a:solidFill>
                  <a:srgbClr val="1A1A2E"/>
                </a:solidFill>
                <a:latin typeface="Inter" panose="02000503000000020004" pitchFamily="2" charset="0"/>
                <a:ea typeface="Inter" panose="02000503000000020004" pitchFamily="2" charset="0"/>
                <a:cs typeface="Calibri" pitchFamily="34" charset="-120"/>
              </a:rPr>
              <a:t>Scrolled through TikTok or Instagram?</a:t>
            </a:r>
            <a:endParaRPr lang="en-US" sz="48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E963D92B-A768-19D7-8198-B4C8F8B1B151}"/>
              </a:ext>
            </a:extLst>
          </p:cNvPr>
          <p:cNvSpPr/>
          <p:nvPr/>
        </p:nvSpPr>
        <p:spPr>
          <a:xfrm>
            <a:off x="1066800" y="3048923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D8B8FDFA-277D-F1C3-CF57-51C96DB6339F}"/>
              </a:ext>
            </a:extLst>
          </p:cNvPr>
          <p:cNvSpPr/>
          <p:nvPr/>
        </p:nvSpPr>
        <p:spPr>
          <a:xfrm>
            <a:off x="1066800" y="3506123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ECC4E844-261E-9BC0-FAE0-7D83B58B7527}"/>
              </a:ext>
            </a:extLst>
          </p:cNvPr>
          <p:cNvSpPr/>
          <p:nvPr/>
        </p:nvSpPr>
        <p:spPr>
          <a:xfrm>
            <a:off x="1066800" y="3963323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56A6FA66-4B0D-1825-6CA0-E1842EE9ABC3}"/>
              </a:ext>
            </a:extLst>
          </p:cNvPr>
          <p:cNvSpPr/>
          <p:nvPr/>
        </p:nvSpPr>
        <p:spPr>
          <a:xfrm>
            <a:off x="1066800" y="4420523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EF492D38-2D67-25E5-5E28-6C514B6B8875}"/>
              </a:ext>
            </a:extLst>
          </p:cNvPr>
          <p:cNvSpPr/>
          <p:nvPr/>
        </p:nvSpPr>
        <p:spPr>
          <a:xfrm>
            <a:off x="1066800" y="4877723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8BFEF8-CB48-275B-0864-5F6CD81C4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50959E9-7613-2EC3-56D0-5C8B24ED905C}"/>
              </a:ext>
            </a:extLst>
          </p:cNvPr>
          <p:cNvGrpSpPr/>
          <p:nvPr/>
        </p:nvGrpSpPr>
        <p:grpSpPr>
          <a:xfrm>
            <a:off x="0" y="0"/>
            <a:ext cx="18288000" cy="146304"/>
            <a:chOff x="0" y="0"/>
            <a:chExt cx="24384000" cy="1950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5A4F305-0562-102F-1B22-D1272DD231B6}"/>
                </a:ext>
              </a:extLst>
            </p:cNvPr>
            <p:cNvSpPr/>
            <p:nvPr/>
          </p:nvSpPr>
          <p:spPr>
            <a:xfrm>
              <a:off x="0" y="0"/>
              <a:ext cx="24384000" cy="195072"/>
            </a:xfrm>
            <a:custGeom>
              <a:avLst/>
              <a:gdLst/>
              <a:ahLst/>
              <a:cxnLst/>
              <a:rect l="l" t="t" r="r" b="b"/>
              <a:pathLst>
                <a:path w="24384000" h="195072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0873F2F8-FB6D-147A-58E0-2C638F24EE01}"/>
              </a:ext>
            </a:extLst>
          </p:cNvPr>
          <p:cNvGrpSpPr/>
          <p:nvPr/>
        </p:nvGrpSpPr>
        <p:grpSpPr>
          <a:xfrm>
            <a:off x="914400" y="914400"/>
            <a:ext cx="1280160" cy="1280160"/>
            <a:chOff x="0" y="0"/>
            <a:chExt cx="1706880" cy="170688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72C460A-2B8D-1D90-7DBE-5930D2209969}"/>
                </a:ext>
              </a:extLst>
            </p:cNvPr>
            <p:cNvSpPr/>
            <p:nvPr/>
          </p:nvSpPr>
          <p:spPr>
            <a:xfrm>
              <a:off x="0" y="0"/>
              <a:ext cx="1706880" cy="1706880"/>
            </a:xfrm>
            <a:custGeom>
              <a:avLst/>
              <a:gdLst/>
              <a:ahLst/>
              <a:cxnLst/>
              <a:rect l="l" t="t" r="r" b="b"/>
              <a:pathLst>
                <a:path w="1706880" h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199EFE58-DCFF-6FD0-81FC-F44D7DF9354B}"/>
              </a:ext>
            </a:extLst>
          </p:cNvPr>
          <p:cNvGrpSpPr/>
          <p:nvPr/>
        </p:nvGrpSpPr>
        <p:grpSpPr>
          <a:xfrm>
            <a:off x="914400" y="914400"/>
            <a:ext cx="1280160" cy="1280160"/>
            <a:chOff x="0" y="0"/>
            <a:chExt cx="1706880" cy="17068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36D06B8-DA4D-D6A4-892D-480BA0DE29C2}"/>
                </a:ext>
              </a:extLst>
            </p:cNvPr>
            <p:cNvSpPr/>
            <p:nvPr/>
          </p:nvSpPr>
          <p:spPr>
            <a:xfrm>
              <a:off x="0" y="0"/>
              <a:ext cx="1706880" cy="1706880"/>
            </a:xfrm>
            <a:custGeom>
              <a:avLst/>
              <a:gdLst/>
              <a:ahLst/>
              <a:cxnLst/>
              <a:rect l="l" t="t" r="r" b="b"/>
              <a:pathLst>
                <a:path w="1706880" h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BFAF61DC-0E2F-6125-3A65-104E0E22E54B}"/>
                </a:ext>
              </a:extLst>
            </p:cNvPr>
            <p:cNvSpPr txBox="1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FC9C660F-6A0F-FF27-2169-0C416CB1A3DC}"/>
              </a:ext>
            </a:extLst>
          </p:cNvPr>
          <p:cNvGrpSpPr/>
          <p:nvPr/>
        </p:nvGrpSpPr>
        <p:grpSpPr>
          <a:xfrm>
            <a:off x="2540688" y="818134"/>
            <a:ext cx="12827624" cy="1472691"/>
            <a:chOff x="0" y="0"/>
            <a:chExt cx="13549062" cy="196358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AF582EE-A3E3-0B39-2A24-BA0851535DCC}"/>
                </a:ext>
              </a:extLst>
            </p:cNvPr>
            <p:cNvSpPr/>
            <p:nvPr/>
          </p:nvSpPr>
          <p:spPr>
            <a:xfrm>
              <a:off x="0" y="0"/>
              <a:ext cx="13549061" cy="1963588"/>
            </a:xfrm>
            <a:custGeom>
              <a:avLst/>
              <a:gdLst/>
              <a:ahLst/>
              <a:cxnLst/>
              <a:rect l="l" t="t" r="r" b="b"/>
              <a:pathLst>
                <a:path w="13549061" h="1963588">
                  <a:moveTo>
                    <a:pt x="0" y="0"/>
                  </a:moveTo>
                  <a:lnTo>
                    <a:pt x="13549061" y="0"/>
                  </a:lnTo>
                  <a:lnTo>
                    <a:pt x="13549061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5741" r="28012" b="-2783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B75DD217-4944-10E4-49BF-DA9E9A7E0657}"/>
                </a:ext>
              </a:extLst>
            </p:cNvPr>
            <p:cNvSpPr txBox="1"/>
            <p:nvPr/>
          </p:nvSpPr>
          <p:spPr>
            <a:xfrm>
              <a:off x="0" y="0"/>
              <a:ext cx="13549062" cy="19635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399"/>
                </a:lnSpc>
              </a:pPr>
              <a:r>
                <a:rPr lang="en-US" sz="6999" b="1" dirty="0">
                  <a:solidFill>
                    <a:srgbClr val="FF673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How Ai Actually Works </a:t>
              </a:r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3934C2CE-F0CE-6E31-46E0-59D35B82710D}"/>
              </a:ext>
            </a:extLst>
          </p:cNvPr>
          <p:cNvSpPr/>
          <p:nvPr/>
        </p:nvSpPr>
        <p:spPr>
          <a:xfrm>
            <a:off x="15412887" y="7538873"/>
            <a:ext cx="2245207" cy="2245207"/>
          </a:xfrm>
          <a:custGeom>
            <a:avLst/>
            <a:gdLst/>
            <a:ahLst/>
            <a:cxnLst/>
            <a:rect l="l" t="t" r="r" b="b"/>
            <a:pathLst>
              <a:path w="2245207" h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0EBBE790-DF5B-1E31-99AC-385F0391BB9F}"/>
              </a:ext>
            </a:extLst>
          </p:cNvPr>
          <p:cNvSpPr txBox="1"/>
          <p:nvPr/>
        </p:nvSpPr>
        <p:spPr>
          <a:xfrm>
            <a:off x="15368312" y="9867112"/>
            <a:ext cx="2406309" cy="204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sz="1531" b="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AE921F1A-79DF-76F9-A009-42F471926A80}"/>
              </a:ext>
            </a:extLst>
          </p:cNvPr>
          <p:cNvSpPr/>
          <p:nvPr/>
        </p:nvSpPr>
        <p:spPr>
          <a:xfrm>
            <a:off x="1066800" y="3048923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24B5369B-A17E-5F55-A9BA-EBC16A4B00ED}"/>
              </a:ext>
            </a:extLst>
          </p:cNvPr>
          <p:cNvSpPr/>
          <p:nvPr/>
        </p:nvSpPr>
        <p:spPr>
          <a:xfrm>
            <a:off x="1066800" y="3506123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31E06777-CE4A-EA1B-2C7D-347AFA504683}"/>
              </a:ext>
            </a:extLst>
          </p:cNvPr>
          <p:cNvSpPr/>
          <p:nvPr/>
        </p:nvSpPr>
        <p:spPr>
          <a:xfrm>
            <a:off x="1066800" y="3963323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DD965CE4-9369-EFE5-5E4C-2BD8F7FF7954}"/>
              </a:ext>
            </a:extLst>
          </p:cNvPr>
          <p:cNvSpPr/>
          <p:nvPr/>
        </p:nvSpPr>
        <p:spPr>
          <a:xfrm>
            <a:off x="1066800" y="4420523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A4E44C0E-1F20-EB79-2090-D6F1473C02C4}"/>
              </a:ext>
            </a:extLst>
          </p:cNvPr>
          <p:cNvSpPr/>
          <p:nvPr/>
        </p:nvSpPr>
        <p:spPr>
          <a:xfrm>
            <a:off x="1066800" y="4877723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800" dirty="0"/>
          </a:p>
        </p:txBody>
      </p:sp>
      <p:pic>
        <p:nvPicPr>
          <p:cNvPr id="12" name="Online Media 11" descr="How AI actually works | BBC Ideas">
            <a:hlinkClick r:id="" action="ppaction://media"/>
            <a:extLst>
              <a:ext uri="{FF2B5EF4-FFF2-40B4-BE49-F238E27FC236}">
                <a16:creationId xmlns:a16="http://schemas.microsoft.com/office/drawing/2014/main" id="{7230B938-0174-CED0-26CE-59B6F5BC45E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104013" y="2290825"/>
            <a:ext cx="13715740" cy="774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3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828800"/>
            <a:chOff x="0" y="0"/>
            <a:chExt cx="24384000" cy="2438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438400"/>
            </a:xfrm>
            <a:custGeom>
              <a:avLst/>
              <a:gdLst/>
              <a:ahLst/>
              <a:cxnLst/>
              <a:rect l="l" t="t" r="r" b="b"/>
              <a:pathLst>
                <a:path w="24384000" h="24384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14400" y="265739"/>
            <a:ext cx="16459200" cy="1297322"/>
            <a:chOff x="0" y="0"/>
            <a:chExt cx="21945600" cy="17297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45600" cy="1729763"/>
            </a:xfrm>
            <a:custGeom>
              <a:avLst/>
              <a:gdLst/>
              <a:ahLst/>
              <a:cxnLst/>
              <a:rect l="l" t="t" r="r" b="b"/>
              <a:pathLst>
                <a:path w="21945600" h="1729763">
                  <a:moveTo>
                    <a:pt x="0" y="0"/>
                  </a:moveTo>
                  <a:lnTo>
                    <a:pt x="21945600" y="0"/>
                  </a:lnTo>
                  <a:lnTo>
                    <a:pt x="21945600" y="1729763"/>
                  </a:lnTo>
                  <a:lnTo>
                    <a:pt x="0" y="172976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11965" b="-18244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21945600" cy="17392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399"/>
                </a:lnSpc>
              </a:pPr>
              <a:r>
                <a:rPr lang="en-US" sz="6999" b="1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Being AI-Smart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14400" y="2560320"/>
            <a:ext cx="731520" cy="731520"/>
            <a:chOff x="0" y="0"/>
            <a:chExt cx="975360" cy="9753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5360" cy="975360"/>
            </a:xfrm>
            <a:custGeom>
              <a:avLst/>
              <a:gdLst/>
              <a:ahLst/>
              <a:cxnLst/>
              <a:rect l="l" t="t" r="r" b="b"/>
              <a:pathLst>
                <a:path w="975360" h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011680" y="2651760"/>
            <a:ext cx="15179040" cy="914400"/>
            <a:chOff x="0" y="0"/>
            <a:chExt cx="20238720" cy="12192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238720" cy="1219200"/>
            </a:xfrm>
            <a:custGeom>
              <a:avLst/>
              <a:gdLst/>
              <a:ahLst/>
              <a:cxnLst/>
              <a:rect l="l" t="t" r="r" b="b"/>
              <a:pathLst>
                <a:path w="20238720" h="121920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3451" b="-2734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AI is a pattern-matching tool, not a thinking being — it doesn't 'know' facts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749040"/>
            <a:ext cx="731520" cy="731520"/>
            <a:chOff x="0" y="0"/>
            <a:chExt cx="975360" cy="9753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75360" cy="975360"/>
            </a:xfrm>
            <a:custGeom>
              <a:avLst/>
              <a:gdLst/>
              <a:ahLst/>
              <a:cxnLst/>
              <a:rect l="l" t="t" r="r" b="b"/>
              <a:pathLst>
                <a:path w="975360" h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011680" y="3840480"/>
            <a:ext cx="15179040" cy="914400"/>
            <a:chOff x="0" y="0"/>
            <a:chExt cx="20238720" cy="12192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238720" cy="1219200"/>
            </a:xfrm>
            <a:custGeom>
              <a:avLst/>
              <a:gdLst/>
              <a:ahLst/>
              <a:cxnLst/>
              <a:rect l="l" t="t" r="r" b="b"/>
              <a:pathLst>
                <a:path w="20238720" h="121920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3451" b="-2734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Always verify AI outputs with reliable sources — don't trust it blindly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14400" y="4937760"/>
            <a:ext cx="731520" cy="731520"/>
            <a:chOff x="0" y="0"/>
            <a:chExt cx="975360" cy="97536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75360" cy="975360"/>
            </a:xfrm>
            <a:custGeom>
              <a:avLst/>
              <a:gdLst/>
              <a:ahLst/>
              <a:cxnLst/>
              <a:rect l="l" t="t" r="r" b="b"/>
              <a:pathLst>
                <a:path w="975360" h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3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011680" y="5029200"/>
            <a:ext cx="15179040" cy="914400"/>
            <a:chOff x="0" y="0"/>
            <a:chExt cx="20238720" cy="12192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238720" cy="1219200"/>
            </a:xfrm>
            <a:custGeom>
              <a:avLst/>
              <a:gdLst/>
              <a:ahLst/>
              <a:cxnLst/>
              <a:rect l="l" t="t" r="r" b="b"/>
              <a:pathLst>
                <a:path w="20238720" h="121920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3451" b="-2734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AI reflects patterns in its training data, including biases and errors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14400" y="6126480"/>
            <a:ext cx="731520" cy="731520"/>
            <a:chOff x="0" y="0"/>
            <a:chExt cx="975360" cy="97536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75360" cy="975360"/>
            </a:xfrm>
            <a:custGeom>
              <a:avLst/>
              <a:gdLst/>
              <a:ahLst/>
              <a:cxnLst/>
              <a:rect l="l" t="t" r="r" b="b"/>
              <a:pathLst>
                <a:path w="975360" h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4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011680" y="6217920"/>
            <a:ext cx="15179040" cy="914400"/>
            <a:chOff x="0" y="0"/>
            <a:chExt cx="20238720" cy="12192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0238720" cy="1219200"/>
            </a:xfrm>
            <a:custGeom>
              <a:avLst/>
              <a:gdLst/>
              <a:ahLst/>
              <a:cxnLst/>
              <a:rect l="l" t="t" r="r" b="b"/>
              <a:pathLst>
                <a:path w="20238720" h="121920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3451" b="-2734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Understanding HOW AI works helps you use it more effectively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14400" y="7315200"/>
            <a:ext cx="731520" cy="731520"/>
            <a:chOff x="0" y="0"/>
            <a:chExt cx="975360" cy="97536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75360" cy="975360"/>
            </a:xfrm>
            <a:custGeom>
              <a:avLst/>
              <a:gdLst/>
              <a:ahLst/>
              <a:cxnLst/>
              <a:rect l="l" t="t" r="r" b="b"/>
              <a:pathLst>
                <a:path w="975360" h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5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011680" y="7406640"/>
            <a:ext cx="15179040" cy="914400"/>
            <a:chOff x="0" y="0"/>
            <a:chExt cx="20238720" cy="12192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0238720" cy="1219200"/>
            </a:xfrm>
            <a:custGeom>
              <a:avLst/>
              <a:gdLst/>
              <a:ahLst/>
              <a:cxnLst/>
              <a:rect l="l" t="t" r="r" b="b"/>
              <a:pathLst>
                <a:path w="20238720" h="121920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3451" b="-2734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The more specific your question, the better the output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14400" y="8597265"/>
            <a:ext cx="13912751" cy="1095375"/>
            <a:chOff x="0" y="0"/>
            <a:chExt cx="18550334" cy="14605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8550334" cy="1460500"/>
            </a:xfrm>
            <a:custGeom>
              <a:avLst/>
              <a:gdLst/>
              <a:ahLst/>
              <a:cxnLst/>
              <a:rect l="l" t="t" r="r" b="b"/>
              <a:pathLst>
                <a:path w="18550334" h="1460500">
                  <a:moveTo>
                    <a:pt x="0" y="0"/>
                  </a:moveTo>
                  <a:lnTo>
                    <a:pt x="18550334" y="0"/>
                  </a:lnTo>
                  <a:lnTo>
                    <a:pt x="18550334" y="1460500"/>
                  </a:lnTo>
                  <a:lnTo>
                    <a:pt x="0" y="1460500"/>
                  </a:lnTo>
                  <a:close/>
                </a:path>
              </a:pathLst>
            </a:custGeom>
            <a:solidFill>
              <a:srgbClr val="1A1A2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14400" y="8597265"/>
            <a:ext cx="13912751" cy="1097280"/>
            <a:chOff x="0" y="0"/>
            <a:chExt cx="18550334" cy="146304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550334" cy="1463040"/>
            </a:xfrm>
            <a:custGeom>
              <a:avLst/>
              <a:gdLst/>
              <a:ahLst/>
              <a:cxnLst/>
              <a:rect l="l" t="t" r="r" b="b"/>
              <a:pathLst>
                <a:path w="18550334" h="1463040">
                  <a:moveTo>
                    <a:pt x="0" y="0"/>
                  </a:moveTo>
                  <a:lnTo>
                    <a:pt x="18550334" y="0"/>
                  </a:lnTo>
                  <a:lnTo>
                    <a:pt x="18550334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9285" r="-13045" b="-22928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57150"/>
              <a:ext cx="18550334" cy="15201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120"/>
                </a:lnSpc>
              </a:pPr>
              <a:r>
                <a:rPr lang="en-US" sz="26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💡 KEY TAKEAWAY: AI is a powerful tool, but like any tool, you need to know how to use it properly.</a:t>
              </a:r>
            </a:p>
          </p:txBody>
        </p:sp>
      </p:grpSp>
      <p:sp>
        <p:nvSpPr>
          <p:cNvPr id="42" name="Freeform 42"/>
          <p:cNvSpPr/>
          <p:nvPr/>
        </p:nvSpPr>
        <p:spPr>
          <a:xfrm>
            <a:off x="15412887" y="7538873"/>
            <a:ext cx="2245207" cy="2245207"/>
          </a:xfrm>
          <a:custGeom>
            <a:avLst/>
            <a:gdLst/>
            <a:ahLst/>
            <a:cxnLst/>
            <a:rect l="l" t="t" r="r" b="b"/>
            <a:pathLst>
              <a:path w="2245207" h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TextBox 43"/>
          <p:cNvSpPr txBox="1"/>
          <p:nvPr/>
        </p:nvSpPr>
        <p:spPr>
          <a:xfrm>
            <a:off x="15368312" y="9867112"/>
            <a:ext cx="2406309" cy="204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sz="1531" b="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828800"/>
            <a:chOff x="0" y="0"/>
            <a:chExt cx="24384000" cy="2438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438400"/>
            </a:xfrm>
            <a:custGeom>
              <a:avLst/>
              <a:gdLst/>
              <a:ahLst/>
              <a:cxnLst/>
              <a:rect l="l" t="t" r="r" b="b"/>
              <a:pathLst>
                <a:path w="24384000" h="24384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14400" y="178056"/>
            <a:ext cx="16459200" cy="1472688"/>
            <a:chOff x="0" y="0"/>
            <a:chExt cx="21945600" cy="19635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45600" cy="1963584"/>
            </a:xfrm>
            <a:custGeom>
              <a:avLst/>
              <a:gdLst/>
              <a:ahLst/>
              <a:cxnLst/>
              <a:rect l="l" t="t" r="r" b="b"/>
              <a:pathLst>
                <a:path w="21945600" h="1963584">
                  <a:moveTo>
                    <a:pt x="0" y="0"/>
                  </a:moveTo>
                  <a:lnTo>
                    <a:pt x="21945600" y="0"/>
                  </a:lnTo>
                  <a:lnTo>
                    <a:pt x="21945600" y="1963584"/>
                  </a:lnTo>
                  <a:lnTo>
                    <a:pt x="0" y="1963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6725" b="-1488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21945600" cy="19635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399"/>
                </a:lnSpc>
              </a:pPr>
              <a:r>
                <a:rPr lang="en-US" sz="6999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REPORTING &amp; SUPPORT RESOURCES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368312" y="9867112"/>
            <a:ext cx="2406309" cy="204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sz="1531" b="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3332756"/>
            <a:ext cx="18288000" cy="3573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31"/>
              </a:lnSpc>
            </a:pPr>
            <a:r>
              <a:rPr lang="en-US" sz="4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IF YOU ENCOUNTER INAPPROPRIATE CONTENT, OR ONLINE BULLYING:</a:t>
            </a:r>
          </a:p>
          <a:p>
            <a:pPr marL="0" lvl="0" indent="0" algn="ctr">
              <a:lnSpc>
                <a:spcPts val="5631"/>
              </a:lnSpc>
            </a:pPr>
            <a:endParaRPr lang="en-US" sz="4692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5631"/>
              </a:lnSpc>
              <a:spcBef>
                <a:spcPct val="0"/>
              </a:spcBef>
            </a:pPr>
            <a:r>
              <a:rPr lang="en-US" sz="4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YOUR TUTOR, HEAD OF YEAR, OR SAFEGUARDING LEAD IS AVAILABLE TO ASSIST YOU.</a:t>
            </a:r>
          </a:p>
        </p:txBody>
      </p:sp>
      <p:sp>
        <p:nvSpPr>
          <p:cNvPr id="9" name="Freeform 9"/>
          <p:cNvSpPr/>
          <p:nvPr/>
        </p:nvSpPr>
        <p:spPr>
          <a:xfrm>
            <a:off x="15412887" y="7538873"/>
            <a:ext cx="2245207" cy="2245207"/>
          </a:xfrm>
          <a:custGeom>
            <a:avLst/>
            <a:gdLst/>
            <a:ahLst/>
            <a:cxnLst/>
            <a:rect l="l" t="t" r="r" b="b"/>
            <a:pathLst>
              <a:path w="2245207" h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828800"/>
            <a:chOff x="0" y="0"/>
            <a:chExt cx="24384000" cy="2438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438400"/>
            </a:xfrm>
            <a:custGeom>
              <a:avLst/>
              <a:gdLst/>
              <a:ahLst/>
              <a:cxnLst/>
              <a:rect l="l" t="t" r="r" b="b"/>
              <a:pathLst>
                <a:path w="24384000" h="24384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FF673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14400" y="178056"/>
            <a:ext cx="16459200" cy="1472688"/>
            <a:chOff x="0" y="0"/>
            <a:chExt cx="21945600" cy="19635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45600" cy="1963584"/>
            </a:xfrm>
            <a:custGeom>
              <a:avLst/>
              <a:gdLst/>
              <a:ahLst/>
              <a:cxnLst/>
              <a:rect l="l" t="t" r="r" b="b"/>
              <a:pathLst>
                <a:path w="21945600" h="1963584">
                  <a:moveTo>
                    <a:pt x="0" y="0"/>
                  </a:moveTo>
                  <a:lnTo>
                    <a:pt x="21945600" y="0"/>
                  </a:lnTo>
                  <a:lnTo>
                    <a:pt x="21945600" y="1963584"/>
                  </a:lnTo>
                  <a:lnTo>
                    <a:pt x="0" y="1963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6725" b="-1488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21945600" cy="19635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399"/>
                </a:lnSpc>
              </a:pPr>
              <a:r>
                <a:rPr lang="en-US" sz="6999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REPORTING &amp; SUPPORT RESOURCES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368312" y="9867112"/>
            <a:ext cx="2406309" cy="204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sz="1531" b="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011096" y="2415289"/>
            <a:ext cx="6882945" cy="699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General Online Safety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endParaRPr lang="en-US" sz="27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 b="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UK Safer Internet Centre:</a:t>
            </a: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saferinternet.org.uk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 b="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NSPCC</a:t>
            </a:r>
            <a:r>
              <a:rPr lang="en-US" sz="2700">
                <a:solidFill>
                  <a:srgbClr val="0A48A5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nspcc.org.uk/keeping-children-safe/online-safety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 b="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ThinkUKnow: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thinkuknow.co.uk?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 b="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Childline:</a:t>
            </a:r>
            <a:r>
              <a:rPr lang="en-US" sz="2700">
                <a:solidFill>
                  <a:srgbClr val="0A48A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0800 1111 or childline.org.uk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240"/>
              </a:lnSpc>
              <a:spcBef>
                <a:spcPct val="0"/>
              </a:spcBef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240"/>
              </a:lnSpc>
              <a:spcBef>
                <a:spcPct val="0"/>
              </a:spcBef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2324166"/>
            <a:ext cx="6671453" cy="810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b="1" spc="5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For Deepfake/Image-Based Abuse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endParaRPr lang="en-US" sz="2700" b="1" spc="5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b="1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CEOP (Child Exploitation and Online Protection):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ceop.police.uk/safety-centre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endParaRPr lang="en-US" sz="2700" spc="51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b="1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Mental Health Support Childline: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0800 1111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endParaRPr lang="en-US" sz="2700" spc="51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b="1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Young Minds:</a:t>
            </a:r>
            <a:r>
              <a:rPr lang="en-US" sz="2700" b="1" spc="51">
                <a:solidFill>
                  <a:srgbClr val="5E17EB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youngminds.org.uk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endParaRPr lang="en-US" sz="2700" spc="51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b="1" spc="51">
                <a:solidFill>
                  <a:srgbClr val="004AAD"/>
                </a:solidFill>
                <a:latin typeface="Poppins Bold"/>
                <a:ea typeface="Poppins Bold"/>
                <a:cs typeface="Poppins Bold"/>
                <a:sym typeface="Poppins Bold"/>
              </a:rPr>
              <a:t>Internet Watch Foundation: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report at iwf.org.uk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endParaRPr lang="en-US" sz="2700" spc="51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779"/>
              </a:lnSpc>
              <a:spcBef>
                <a:spcPct val="0"/>
              </a:spcBef>
            </a:pPr>
            <a:endParaRPr lang="en-US" sz="2700" spc="51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779"/>
              </a:lnSpc>
              <a:spcBef>
                <a:spcPct val="0"/>
              </a:spcBef>
            </a:pPr>
            <a:endParaRPr lang="en-US" sz="2700" spc="51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5412887" y="7538873"/>
            <a:ext cx="2245207" cy="2245207"/>
          </a:xfrm>
          <a:custGeom>
            <a:avLst/>
            <a:gdLst/>
            <a:ahLst/>
            <a:cxnLst/>
            <a:rect l="l" t="t" r="r" b="b"/>
            <a:pathLst>
              <a:path w="2245207" h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893ce20-a697-4fd6-a4da-14011f6a471d}" enabled="1" method="Standard" siteId="{a8eec281-aaa3-4dae-ac9b-9a398b9215e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1754</TotalTime>
  <Words>396</Words>
  <Application>Microsoft Macintosh PowerPoint</Application>
  <PresentationFormat>Custom</PresentationFormat>
  <Paragraphs>88</Paragraphs>
  <Slides>7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Trebuchet MS Bold</vt:lpstr>
      <vt:lpstr>Poppins Bold</vt:lpstr>
      <vt:lpstr>Inter</vt:lpstr>
      <vt:lpstr>Calibri (MS) Bold</vt:lpstr>
      <vt:lpstr>Calibri (MS)</vt:lpstr>
      <vt:lpstr>Calibri (MS) Italics</vt:lpstr>
      <vt:lpstr>Inter Bold</vt:lpstr>
      <vt:lpstr>Poppins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AI_Awareness_5min_Lesson_Starters.pptx</dc:title>
  <cp:lastModifiedBy>Martin, Mark</cp:lastModifiedBy>
  <cp:revision>2</cp:revision>
  <dcterms:created xsi:type="dcterms:W3CDTF">2006-08-16T00:00:00Z</dcterms:created>
  <dcterms:modified xsi:type="dcterms:W3CDTF">2026-04-21T15:08:09Z</dcterms:modified>
  <dc:identifier>DAG_iilDtHU</dc:identifier>
</cp:coreProperties>
</file>