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Trebuchet MS Bold" charset="1" panose="020B0703020202020204"/>
      <p:regular r:id="rId18"/>
    </p:embeddedFont>
    <p:embeddedFont>
      <p:font typeface="Calibri (MS)" charset="1" panose="020F0502020204030204"/>
      <p:regular r:id="rId19"/>
    </p:embeddedFont>
    <p:embeddedFont>
      <p:font typeface="Poppins Bold" charset="1" panose="00000800000000000000"/>
      <p:regular r:id="rId20"/>
    </p:embeddedFont>
    <p:embeddedFont>
      <p:font typeface="Inter Bold" charset="1" panose="02000503000000020004"/>
      <p:regular r:id="rId22"/>
    </p:embeddedFont>
    <p:embeddedFont>
      <p:font typeface="Poppins" charset="1" panose="00000500000000000000"/>
      <p:regular r:id="rId23"/>
    </p:embeddedFont>
    <p:embeddedFont>
      <p:font typeface="Calibri (MS) Italics" charset="1" panose="020F05020202040A0204"/>
      <p:regular r:id="rId24"/>
    </p:embeddedFont>
    <p:embeddedFont>
      <p:font typeface="Calibri (MS) Bold" charset="1" panose="020F0702030404030204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notesMasters/notesMaster1.xml" Type="http://schemas.openxmlformats.org/officeDocument/2006/relationships/notesMaster"/><Relationship Id="rId16" Target="theme/theme2.xml" Type="http://schemas.openxmlformats.org/officeDocument/2006/relationships/theme"/><Relationship Id="rId17" Target="notesSlides/notesSlide1.xml" Type="http://schemas.openxmlformats.org/officeDocument/2006/relationships/notes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notesSlides/notesSlide2.xml" Type="http://schemas.openxmlformats.org/officeDocument/2006/relationships/notes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notesSlides/notesSlide3.xml" Type="http://schemas.openxmlformats.org/officeDocument/2006/relationships/notesSlide"/><Relationship Id="rId26" Target="notesSlides/notesSlide4.xml" Type="http://schemas.openxmlformats.org/officeDocument/2006/relationships/notesSlide"/><Relationship Id="rId27" Target="notesSlides/notesSlide5.xml" Type="http://schemas.openxmlformats.org/officeDocument/2006/relationships/notesSlide"/><Relationship Id="rId28" Target="notesSlides/notesSlide6.xml" Type="http://schemas.openxmlformats.org/officeDocument/2006/relationships/notesSlide"/><Relationship Id="rId29" Target="notesSlides/notesSlide7.xml" Type="http://schemas.openxmlformats.org/officeDocument/2006/relationships/notesSlide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notesSlides/notesSlide8.xml" Type="http://schemas.openxmlformats.org/officeDocument/2006/relationships/notesSlide"/><Relationship Id="rId32" Target="notesSlides/notesSlide9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274320" cy="10287000"/>
            <a:chOff x="0" y="0"/>
            <a:chExt cx="36576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576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365760">
                  <a:moveTo>
                    <a:pt x="0" y="0"/>
                  </a:moveTo>
                  <a:lnTo>
                    <a:pt x="365760" y="0"/>
                  </a:lnTo>
                  <a:lnTo>
                    <a:pt x="36576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6734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3291840"/>
            <a:ext cx="16459200" cy="2194560"/>
            <a:chOff x="0" y="0"/>
            <a:chExt cx="21945600" cy="29260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2926080"/>
            </a:xfrm>
            <a:custGeom>
              <a:avLst/>
              <a:gdLst/>
              <a:ahLst/>
              <a:cxnLst/>
              <a:rect r="r" b="b" t="t" l="l"/>
              <a:pathLst>
                <a:path h="29260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6137" r="0" b="-96137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21945600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00"/>
                </a:lnSpc>
              </a:pPr>
              <a:r>
                <a:rPr lang="en-US" b="true" sz="8000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HOW DOES AI ACTUALLY 'THINK'?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5852160"/>
            <a:ext cx="16459200" cy="1463040"/>
            <a:chOff x="0" y="0"/>
            <a:chExt cx="21945600" cy="19507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945600" cy="1950720"/>
            </a:xfrm>
            <a:custGeom>
              <a:avLst/>
              <a:gdLst/>
              <a:ahLst/>
              <a:cxnLst/>
              <a:rect r="r" b="b" t="t" l="l"/>
              <a:pathLst>
                <a:path h="195072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206" r="0" b="-169206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21945600" cy="201739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FF673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Understanding the technology behind the tools you use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9326880"/>
            <a:ext cx="16459200" cy="548640"/>
            <a:chOff x="0" y="0"/>
            <a:chExt cx="21945600" cy="7315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945600" cy="731520"/>
            </a:xfrm>
            <a:custGeom>
              <a:avLst/>
              <a:gdLst/>
              <a:ahLst/>
              <a:cxnLst/>
              <a:rect r="r" b="b" t="t" l="l"/>
              <a:pathLst>
                <a:path h="73152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4551" r="0" b="-534551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21945600" cy="7791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66666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AI AWARENESS DAY  •  5-Minute Lesson Starter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914400" y="446707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7" y="0"/>
                </a:lnTo>
                <a:lnTo>
                  <a:pt x="2245207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5624124" y="9629775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46304" cy="10287000"/>
            <a:chOff x="0" y="0"/>
            <a:chExt cx="195072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507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95072">
                  <a:moveTo>
                    <a:pt x="0" y="0"/>
                  </a:moveTo>
                  <a:lnTo>
                    <a:pt x="195072" y="0"/>
                  </a:lnTo>
                  <a:lnTo>
                    <a:pt x="195072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6734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356109"/>
            <a:ext cx="16459200" cy="1472691"/>
            <a:chOff x="0" y="0"/>
            <a:chExt cx="21945600" cy="196358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8"/>
            </a:xfrm>
            <a:custGeom>
              <a:avLst/>
              <a:gdLst/>
              <a:ahLst/>
              <a:cxnLst/>
              <a:rect r="r" b="b" t="t" l="l"/>
              <a:pathLst>
                <a:path h="1963588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8"/>
                  </a:lnTo>
                  <a:lnTo>
                    <a:pt x="0" y="1963588"/>
                  </a:lnTo>
                  <a:close/>
                </a:path>
              </a:pathLst>
            </a:custGeom>
            <a:solidFill>
              <a:srgbClr val="FF6734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FF6734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DID YOU KNOW?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33450" y="1929765"/>
            <a:ext cx="16459200" cy="2194560"/>
            <a:chOff x="0" y="0"/>
            <a:chExt cx="21945600" cy="29260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945600" cy="2926080"/>
            </a:xfrm>
            <a:custGeom>
              <a:avLst/>
              <a:gdLst/>
              <a:ahLst/>
              <a:cxnLst/>
              <a:rect r="r" b="b" t="t" l="l"/>
              <a:pathLst>
                <a:path h="29260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6137" r="0" b="-96137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1945600" cy="29260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80"/>
                </a:lnSpc>
              </a:pPr>
              <a:r>
                <a:rPr lang="en-US" b="true" sz="6400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AI DOESN'T 'KNOW' THINGS — IT PREDICTS WHAT WORD COMES NEXT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4572000"/>
            <a:ext cx="16459200" cy="1280160"/>
            <a:chOff x="0" y="0"/>
            <a:chExt cx="21945600" cy="17068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14400" y="4572000"/>
            <a:ext cx="109728" cy="1280160"/>
            <a:chOff x="0" y="0"/>
            <a:chExt cx="146304" cy="17068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6304" cy="1706880"/>
            </a:xfrm>
            <a:custGeom>
              <a:avLst/>
              <a:gdLst/>
              <a:ahLst/>
              <a:cxnLst/>
              <a:rect r="r" b="b" t="t" l="l"/>
              <a:pathLst>
                <a:path h="170688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6734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80160" y="4754880"/>
            <a:ext cx="15727680" cy="914400"/>
            <a:chOff x="0" y="0"/>
            <a:chExt cx="20970240" cy="1219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970239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970239">
                  <a:moveTo>
                    <a:pt x="0" y="0"/>
                  </a:moveTo>
                  <a:lnTo>
                    <a:pt x="20970239" y="0"/>
                  </a:lnTo>
                  <a:lnTo>
                    <a:pt x="20970239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85142" r="0" b="-285142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2097024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Large Language Models are trained on billions of web pages, books, and articles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14400" y="6126480"/>
            <a:ext cx="16459200" cy="1280160"/>
            <a:chOff x="0" y="0"/>
            <a:chExt cx="21945600" cy="17068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914400" y="6126480"/>
            <a:ext cx="109728" cy="1280160"/>
            <a:chOff x="0" y="0"/>
            <a:chExt cx="146304" cy="17068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46304" cy="1706880"/>
            </a:xfrm>
            <a:custGeom>
              <a:avLst/>
              <a:gdLst/>
              <a:ahLst/>
              <a:cxnLst/>
              <a:rect r="r" b="b" t="t" l="l"/>
              <a:pathLst>
                <a:path h="170688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6734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280160" y="6214110"/>
            <a:ext cx="15727680" cy="1109167"/>
            <a:chOff x="0" y="0"/>
            <a:chExt cx="20970240" cy="147889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0970239" cy="1478890"/>
            </a:xfrm>
            <a:custGeom>
              <a:avLst/>
              <a:gdLst/>
              <a:ahLst/>
              <a:cxnLst/>
              <a:rect r="r" b="b" t="t" l="l"/>
              <a:pathLst>
                <a:path h="1478890" w="20970239">
                  <a:moveTo>
                    <a:pt x="0" y="0"/>
                  </a:moveTo>
                  <a:lnTo>
                    <a:pt x="20970239" y="0"/>
                  </a:lnTo>
                  <a:lnTo>
                    <a:pt x="20970239" y="1478890"/>
                  </a:lnTo>
                  <a:lnTo>
                    <a:pt x="0" y="14788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5072" r="0" b="-217512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28575"/>
              <a:ext cx="20970240" cy="1507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They work by predicting the most likely next word based on patterns — not by understanding meaning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14400" y="7680960"/>
            <a:ext cx="16459200" cy="1280160"/>
            <a:chOff x="0" y="0"/>
            <a:chExt cx="21945600" cy="170688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914400" y="7680960"/>
            <a:ext cx="109728" cy="1280160"/>
            <a:chOff x="0" y="0"/>
            <a:chExt cx="146304" cy="17068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46304" cy="1706880"/>
            </a:xfrm>
            <a:custGeom>
              <a:avLst/>
              <a:gdLst/>
              <a:ahLst/>
              <a:cxnLst/>
              <a:rect r="r" b="b" t="t" l="l"/>
              <a:pathLst>
                <a:path h="170688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6734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280160" y="7766456"/>
            <a:ext cx="15727680" cy="1109167"/>
            <a:chOff x="0" y="0"/>
            <a:chExt cx="20970240" cy="1478889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0970239" cy="1478889"/>
            </a:xfrm>
            <a:custGeom>
              <a:avLst/>
              <a:gdLst/>
              <a:ahLst/>
              <a:cxnLst/>
              <a:rect r="r" b="b" t="t" l="l"/>
              <a:pathLst>
                <a:path h="1478889" w="20970239">
                  <a:moveTo>
                    <a:pt x="0" y="0"/>
                  </a:moveTo>
                  <a:lnTo>
                    <a:pt x="20970239" y="0"/>
                  </a:lnTo>
                  <a:lnTo>
                    <a:pt x="20970239" y="1478889"/>
                  </a:lnTo>
                  <a:lnTo>
                    <a:pt x="0" y="147888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5072" r="0" b="-217512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20970240" cy="15074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AI can confidently give wrong answers (called 'hallucinations') —</a:t>
              </a:r>
            </a:p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 this happens regularly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14400" y="9509760"/>
            <a:ext cx="16459200" cy="548640"/>
            <a:chOff x="0" y="0"/>
            <a:chExt cx="21945600" cy="7315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1945600" cy="731520"/>
            </a:xfrm>
            <a:custGeom>
              <a:avLst/>
              <a:gdLst/>
              <a:ahLst/>
              <a:cxnLst/>
              <a:rect r="r" b="b" t="t" l="l"/>
              <a:pathLst>
                <a:path h="73152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4551" r="0" b="-534551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2194560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00"/>
                </a:lnSpc>
              </a:pPr>
              <a:r>
                <a:rPr lang="en-US" sz="2000" i="true">
                  <a:solidFill>
                    <a:srgbClr val="888888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Source: MIT, Stanford AI Index 2025</a:t>
              </a: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FF6734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FF6734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6734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40688" y="818134"/>
            <a:ext cx="10161796" cy="1472691"/>
            <a:chOff x="0" y="0"/>
            <a:chExt cx="13549062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549061" cy="1963588"/>
            </a:xfrm>
            <a:custGeom>
              <a:avLst/>
              <a:gdLst/>
              <a:ahLst/>
              <a:cxnLst/>
              <a:rect r="r" b="b" t="t" l="l"/>
              <a:pathLst>
                <a:path h="1963588" w="13549061">
                  <a:moveTo>
                    <a:pt x="0" y="0"/>
                  </a:moveTo>
                  <a:lnTo>
                    <a:pt x="13549061" y="0"/>
                  </a:lnTo>
                  <a:lnTo>
                    <a:pt x="13549061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28012" b="-2783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3549062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FF6734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14400" y="3841849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WHEN YOU ASK CHATGPT A QUESTION, DO YOU THINK IT 'UNDERSTANDS' YOU THE WAY A HUMAN WOULD?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FF6734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FF6734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6734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40688" y="818134"/>
            <a:ext cx="10161796" cy="1472691"/>
            <a:chOff x="0" y="0"/>
            <a:chExt cx="13549062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549061" cy="1963588"/>
            </a:xfrm>
            <a:custGeom>
              <a:avLst/>
              <a:gdLst/>
              <a:ahLst/>
              <a:cxnLst/>
              <a:rect r="r" b="b" t="t" l="l"/>
              <a:pathLst>
                <a:path h="1963588" w="13549061">
                  <a:moveTo>
                    <a:pt x="0" y="0"/>
                  </a:moveTo>
                  <a:lnTo>
                    <a:pt x="13549061" y="0"/>
                  </a:lnTo>
                  <a:lnTo>
                    <a:pt x="13549061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28012" b="-2783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3549062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FF6734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</a:t>
              </a:r>
              <a:r>
                <a:rPr lang="en-US" b="true" sz="6999">
                  <a:solidFill>
                    <a:srgbClr val="FF6734"/>
                  </a:solidFill>
                  <a:latin typeface="Inter Bold"/>
                  <a:ea typeface="Inter Bold"/>
                  <a:cs typeface="Inter Bold"/>
                  <a:sym typeface="Inter Bold"/>
                </a:rPr>
                <a:t>NSWER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14400" y="2587483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WHEN YOU ASK CHATGPT A QUESTION, DO YOU THINK IT 'UNDERSTANDS' YOU THE WAY A HUMAN WOULD?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14400" y="5598765"/>
            <a:ext cx="14125414" cy="3381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No — AI processes text as mathematical patterns, not meaning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It predicts what words are LIKELY to come next, based on its training data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It has no experiences, feelings, or consciousness to draw from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It can sound very confident and coherent while being completely wrong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Understanding requires context, common sense, and real-world knowledge that AI lacks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However, this doesn't mean AI isn't useful — it's a powerful tool when used appropriately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FF6734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FF6734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6734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40688" y="818134"/>
            <a:ext cx="10161796" cy="1472691"/>
            <a:chOff x="0" y="0"/>
            <a:chExt cx="13549062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549061" cy="1963588"/>
            </a:xfrm>
            <a:custGeom>
              <a:avLst/>
              <a:gdLst/>
              <a:ahLst/>
              <a:cxnLst/>
              <a:rect r="r" b="b" t="t" l="l"/>
              <a:pathLst>
                <a:path h="1963588" w="13549061">
                  <a:moveTo>
                    <a:pt x="0" y="0"/>
                  </a:moveTo>
                  <a:lnTo>
                    <a:pt x="13549061" y="0"/>
                  </a:lnTo>
                  <a:lnTo>
                    <a:pt x="13549061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28012" b="-2783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3549062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FF6734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14400" y="4155956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DO</a:t>
              </a: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ES IT MATTER IF AI DOESN'T UNDERSTAND, AS LONG AS IT'S HELPFUL?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FF6734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FF6734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6734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40688" y="818134"/>
            <a:ext cx="10161796" cy="1472691"/>
            <a:chOff x="0" y="0"/>
            <a:chExt cx="13549062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549061" cy="1963588"/>
            </a:xfrm>
            <a:custGeom>
              <a:avLst/>
              <a:gdLst/>
              <a:ahLst/>
              <a:cxnLst/>
              <a:rect r="r" b="b" t="t" l="l"/>
              <a:pathLst>
                <a:path h="1963588" w="13549061">
                  <a:moveTo>
                    <a:pt x="0" y="0"/>
                  </a:moveTo>
                  <a:lnTo>
                    <a:pt x="13549061" y="0"/>
                  </a:lnTo>
                  <a:lnTo>
                    <a:pt x="13549061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28012" b="-2783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3549062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FF6734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</a:t>
              </a:r>
              <a:r>
                <a:rPr lang="en-US" b="true" sz="6999">
                  <a:solidFill>
                    <a:srgbClr val="FF6734"/>
                  </a:solidFill>
                  <a:latin typeface="Inter Bold"/>
                  <a:ea typeface="Inter Bold"/>
                  <a:cs typeface="Inter Bold"/>
                  <a:sym typeface="Inter Bold"/>
                </a:rPr>
                <a:t>NSWER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14400" y="2470989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DO</a:t>
              </a: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ES IT MATTER IF AI DOESN'T UNDERSTAND, AS LONG AS IT'S HELPFUL?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14400" y="5300206"/>
            <a:ext cx="14132006" cy="296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Yes, because lack of understanding leads to errors (hallucinations)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AI may give plausible-sounding but wrong advice on important topics (health, legal, safety)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Without understanding, AI can't know when it's wrong or when to say 'I don't know'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Users need to verify outputs rather than trusting blindly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Understanding limitations helps us use AI more effectively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828800"/>
            <a:chOff x="0" y="0"/>
            <a:chExt cx="24384000" cy="2438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438400"/>
            </a:xfrm>
            <a:custGeom>
              <a:avLst/>
              <a:gdLst/>
              <a:ahLst/>
              <a:cxnLst/>
              <a:rect r="r" b="b" t="t" l="l"/>
              <a:pathLst>
                <a:path h="2438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FF6734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265739"/>
            <a:ext cx="16459200" cy="1297322"/>
            <a:chOff x="0" y="0"/>
            <a:chExt cx="21945600" cy="17297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729763"/>
            </a:xfrm>
            <a:custGeom>
              <a:avLst/>
              <a:gdLst/>
              <a:ahLst/>
              <a:cxnLst/>
              <a:rect r="r" b="b" t="t" l="l"/>
              <a:pathLst>
                <a:path h="1729763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29763"/>
                  </a:lnTo>
                  <a:lnTo>
                    <a:pt x="0" y="172976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1965" r="0" b="-18244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21945600" cy="17392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Being AI-Smart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560320"/>
            <a:ext cx="731520" cy="731520"/>
            <a:chOff x="0" y="0"/>
            <a:chExt cx="975360" cy="9753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FF6734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1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011680" y="2651760"/>
            <a:ext cx="15179040" cy="914400"/>
            <a:chOff x="0" y="0"/>
            <a:chExt cx="20238720" cy="12192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AI is a pattern-matching tool, not a thinking being — it doesn't 'know' facts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14400" y="3749040"/>
            <a:ext cx="731520" cy="731520"/>
            <a:chOff x="0" y="0"/>
            <a:chExt cx="975360" cy="97536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FF6734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2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2011680" y="3840480"/>
            <a:ext cx="15179040" cy="914400"/>
            <a:chOff x="0" y="0"/>
            <a:chExt cx="20238720" cy="12192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Always verify AI outputs with reliable sources — don't trust it blindly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14400" y="4937760"/>
            <a:ext cx="731520" cy="731520"/>
            <a:chOff x="0" y="0"/>
            <a:chExt cx="975360" cy="97536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FF6734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3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2011680" y="5029200"/>
            <a:ext cx="15179040" cy="914400"/>
            <a:chOff x="0" y="0"/>
            <a:chExt cx="20238720" cy="1219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AI reflects patterns in its training data, including biases and errors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914400" y="6126480"/>
            <a:ext cx="731520" cy="731520"/>
            <a:chOff x="0" y="0"/>
            <a:chExt cx="975360" cy="97536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FF6734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4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2011680" y="6217920"/>
            <a:ext cx="15179040" cy="914400"/>
            <a:chOff x="0" y="0"/>
            <a:chExt cx="20238720" cy="12192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Understanding HOW AI works helps you use it more effectively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14400" y="7315200"/>
            <a:ext cx="731520" cy="731520"/>
            <a:chOff x="0" y="0"/>
            <a:chExt cx="975360" cy="97536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FF6734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5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011680" y="7406640"/>
            <a:ext cx="15179040" cy="914400"/>
            <a:chOff x="0" y="0"/>
            <a:chExt cx="20238720" cy="1219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The more specific your question, the better the output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914400" y="8597265"/>
            <a:ext cx="13912751" cy="1095375"/>
            <a:chOff x="0" y="0"/>
            <a:chExt cx="18550334" cy="14605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8550334" cy="1460500"/>
            </a:xfrm>
            <a:custGeom>
              <a:avLst/>
              <a:gdLst/>
              <a:ahLst/>
              <a:cxnLst/>
              <a:rect r="r" b="b" t="t" l="l"/>
              <a:pathLst>
                <a:path h="1460500" w="18550334">
                  <a:moveTo>
                    <a:pt x="0" y="0"/>
                  </a:moveTo>
                  <a:lnTo>
                    <a:pt x="18550334" y="0"/>
                  </a:lnTo>
                  <a:lnTo>
                    <a:pt x="18550334" y="1460500"/>
                  </a:lnTo>
                  <a:lnTo>
                    <a:pt x="0" y="1460500"/>
                  </a:lnTo>
                  <a:close/>
                </a:path>
              </a:pathLst>
            </a:custGeom>
            <a:solidFill>
              <a:srgbClr val="1A1A2E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914400" y="8597265"/>
            <a:ext cx="13912751" cy="1097280"/>
            <a:chOff x="0" y="0"/>
            <a:chExt cx="18550334" cy="146304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8550334" cy="1463040"/>
            </a:xfrm>
            <a:custGeom>
              <a:avLst/>
              <a:gdLst/>
              <a:ahLst/>
              <a:cxnLst/>
              <a:rect r="r" b="b" t="t" l="l"/>
              <a:pathLst>
                <a:path h="1463040" w="18550334">
                  <a:moveTo>
                    <a:pt x="0" y="0"/>
                  </a:moveTo>
                  <a:lnTo>
                    <a:pt x="18550334" y="0"/>
                  </a:lnTo>
                  <a:lnTo>
                    <a:pt x="18550334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9285" r="-13045" b="-229285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57150"/>
              <a:ext cx="18550334" cy="15201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💡 KEY TAKEAWAY: AI is a powerful tool, but like any tool, you need to know how to use it properly.</a:t>
              </a:r>
            </a:p>
          </p:txBody>
        </p:sp>
      </p:grpSp>
      <p:sp>
        <p:nvSpPr>
          <p:cNvPr name="Freeform 42" id="42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3" id="43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828800"/>
            <a:chOff x="0" y="0"/>
            <a:chExt cx="24384000" cy="2438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438400"/>
            </a:xfrm>
            <a:custGeom>
              <a:avLst/>
              <a:gdLst/>
              <a:ahLst/>
              <a:cxnLst/>
              <a:rect r="r" b="b" t="t" l="l"/>
              <a:pathLst>
                <a:path h="2438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FF6734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78056"/>
            <a:ext cx="16459200" cy="1472688"/>
            <a:chOff x="0" y="0"/>
            <a:chExt cx="21945600" cy="19635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4"/>
            </a:xfrm>
            <a:custGeom>
              <a:avLst/>
              <a:gdLst/>
              <a:ahLst/>
              <a:cxnLst/>
              <a:rect r="r" b="b" t="t" l="l"/>
              <a:pathLst>
                <a:path h="1963584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4"/>
                  </a:lnTo>
                  <a:lnTo>
                    <a:pt x="0" y="1963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5" r="0" b="-14881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REPOR</a:t>
              </a: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TING &amp; SUPPORT RESOURCES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0" y="3332756"/>
            <a:ext cx="18288000" cy="3573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631"/>
              </a:lnSpc>
            </a:pPr>
            <a:r>
              <a:rPr lang="en-US" sz="4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IF YOU ENCOUNTER INAPPROPRIATE CONTENT, OR ONLINE BULLYING:</a:t>
            </a:r>
          </a:p>
          <a:p>
            <a:pPr algn="ctr" marL="0" indent="0" lvl="0">
              <a:lnSpc>
                <a:spcPts val="5631"/>
              </a:lnSpc>
            </a:pPr>
          </a:p>
          <a:p>
            <a:pPr algn="ctr">
              <a:lnSpc>
                <a:spcPts val="5631"/>
              </a:lnSpc>
              <a:spcBef>
                <a:spcPct val="0"/>
              </a:spcBef>
            </a:pPr>
            <a:r>
              <a:rPr lang="en-US" sz="4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YOUR TUTOR, HEAD OF YEAR, OR SAFEGUARDING LEAD IS AVAILABLE TO ASSIST YOU.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828800"/>
            <a:chOff x="0" y="0"/>
            <a:chExt cx="24384000" cy="2438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438400"/>
            </a:xfrm>
            <a:custGeom>
              <a:avLst/>
              <a:gdLst/>
              <a:ahLst/>
              <a:cxnLst/>
              <a:rect r="r" b="b" t="t" l="l"/>
              <a:pathLst>
                <a:path h="2438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FF6734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78056"/>
            <a:ext cx="16459200" cy="1472688"/>
            <a:chOff x="0" y="0"/>
            <a:chExt cx="21945600" cy="19635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4"/>
            </a:xfrm>
            <a:custGeom>
              <a:avLst/>
              <a:gdLst/>
              <a:ahLst/>
              <a:cxnLst/>
              <a:rect r="r" b="b" t="t" l="l"/>
              <a:pathLst>
                <a:path h="1963584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4"/>
                  </a:lnTo>
                  <a:lnTo>
                    <a:pt x="0" y="1963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5" r="0" b="-14881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REPOR</a:t>
              </a: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TING &amp; SUPPORT RESOURCES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011096" y="2415289"/>
            <a:ext cx="6882945" cy="6991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General Online Safety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UK Safer Internet Centre:</a:t>
            </a: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saferinternet.org.uk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NSPCC</a:t>
            </a:r>
            <a:r>
              <a:rPr lang="en-US" sz="2700">
                <a:solidFill>
                  <a:srgbClr val="0A48A5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nspcc.org.uk/keeping-children-safe/online-safety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ThinkUKnow: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thinkuknow.co.uk?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Childline:</a:t>
            </a:r>
            <a:r>
              <a:rPr lang="en-US" sz="2700">
                <a:solidFill>
                  <a:srgbClr val="0A48A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0800 1111 or childline.org.uk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2324166"/>
            <a:ext cx="6671453" cy="8103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For Deepfake/Image-Based Abuse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CEOP (Child Exploitation and Online Protection):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ceop.police.uk/safety-centre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Mental Health Support Childline: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0800 1111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Young Minds:</a:t>
            </a:r>
            <a:r>
              <a:rPr lang="en-US" b="true" sz="2700" spc="51">
                <a:solidFill>
                  <a:srgbClr val="5E17EB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youngminds.org.uk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04AAD"/>
                </a:solidFill>
                <a:latin typeface="Poppins Bold"/>
                <a:ea typeface="Poppins Bold"/>
                <a:cs typeface="Poppins Bold"/>
                <a:sym typeface="Poppins Bold"/>
              </a:rPr>
              <a:t>Internet Watch Foundation: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report at iwf.org.uk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5412887" y="7538873"/>
            <a:ext cx="2245207" cy="2245207"/>
          </a:xfrm>
          <a:custGeom>
            <a:avLst/>
            <a:gdLst/>
            <a:ahLst/>
            <a:cxnLst/>
            <a:rect r="r" b="b" t="t" l="l"/>
            <a:pathLst>
              <a:path h="2245207" w="2245207">
                <a:moveTo>
                  <a:pt x="0" y="0"/>
                </a:moveTo>
                <a:lnTo>
                  <a:pt x="2245206" y="0"/>
                </a:lnTo>
                <a:lnTo>
                  <a:pt x="2245206" y="2245207"/>
                </a:lnTo>
                <a:lnTo>
                  <a:pt x="0" y="2245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DAG_iilDtHU</dc:identifier>
  <dcterms:modified xsi:type="dcterms:W3CDTF">2011-08-01T06:04:30Z</dcterms:modified>
  <cp:revision>1</cp:revision>
  <dc:title>AI_Awareness_5min_Lesson_Starters.pptx</dc:title>
</cp:coreProperties>
</file>