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rebuchet MS Bold" charset="1" panose="020B0703020202020204"/>
      <p:regular r:id="rId18"/>
    </p:embeddedFont>
    <p:embeddedFont>
      <p:font typeface="Calibri (MS)" charset="1" panose="020F0502020204030204"/>
      <p:regular r:id="rId19"/>
    </p:embeddedFont>
    <p:embeddedFont>
      <p:font typeface="Calibri (MS) Bold" charset="1" panose="020F0702030404030204"/>
      <p:regular r:id="rId20"/>
    </p:embeddedFont>
    <p:embeddedFont>
      <p:font typeface="Poppins Bold" charset="1" panose="00000800000000000000"/>
      <p:regular r:id="rId21"/>
    </p:embeddedFont>
    <p:embeddedFont>
      <p:font typeface="Inter Bold" charset="1" panose="02000503000000020004"/>
      <p:regular r:id="rId23"/>
    </p:embeddedFont>
    <p:embeddedFont>
      <p:font typeface="Poppins" charset="1" panose="00000500000000000000"/>
      <p:regular r:id="rId24"/>
    </p:embeddedFont>
    <p:embeddedFont>
      <p:font typeface="Calibri (MS) Italics" charset="1" panose="020F05020202040A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3.xml" Type="http://schemas.openxmlformats.org/officeDocument/2006/relationships/notesSlide"/><Relationship Id="rId27" Target="notesSlides/notesSlide4.xml" Type="http://schemas.openxmlformats.org/officeDocument/2006/relationships/notesSlide"/><Relationship Id="rId28" Target="notesSlides/notesSlide5.xml" Type="http://schemas.openxmlformats.org/officeDocument/2006/relationships/notesSlide"/><Relationship Id="rId29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7.xml" Type="http://schemas.openxmlformats.org/officeDocument/2006/relationships/notesSlide"/><Relationship Id="rId31" Target="notesSlides/notesSlide8.xml" Type="http://schemas.openxmlformats.org/officeDocument/2006/relationships/notesSlide"/><Relationship Id="rId32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4320" cy="10287000"/>
            <a:chOff x="0" y="0"/>
            <a:chExt cx="36576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091759"/>
            <a:ext cx="16902909" cy="2693690"/>
            <a:chOff x="0" y="0"/>
            <a:chExt cx="22537212" cy="35915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37212" cy="3591586"/>
            </a:xfrm>
            <a:custGeom>
              <a:avLst/>
              <a:gdLst/>
              <a:ahLst/>
              <a:cxnLst/>
              <a:rect r="r" b="b" t="t" l="l"/>
              <a:pathLst>
                <a:path h="3591586" w="22537212">
                  <a:moveTo>
                    <a:pt x="0" y="0"/>
                  </a:moveTo>
                  <a:lnTo>
                    <a:pt x="22537212" y="0"/>
                  </a:lnTo>
                  <a:lnTo>
                    <a:pt x="22537212" y="3591586"/>
                  </a:lnTo>
                  <a:lnTo>
                    <a:pt x="0" y="35915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8323" r="2625" b="-5979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2537212" cy="36011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b="true" sz="80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WHO'S REALLY BEHIND THE SCREEN?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5852160"/>
            <a:ext cx="16459200" cy="1463040"/>
            <a:chOff x="0" y="0"/>
            <a:chExt cx="21945600" cy="195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C4E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Understanding AI-generated content and deepfakes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326880"/>
            <a:ext cx="16459200" cy="548640"/>
            <a:chOff x="0" y="0"/>
            <a:chExt cx="21945600" cy="731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6666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AI AWARENESS DAY 2026 </a:t>
              </a:r>
              <a:r>
                <a:rPr lang="en-US" sz="220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•  5-Minute Lesson Starter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14400" y="446707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593735" y="9513465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6304" cy="10287000"/>
            <a:chOff x="0" y="0"/>
            <a:chExt cx="195072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07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514599"/>
            <a:ext cx="16459200" cy="1472686"/>
            <a:chOff x="0" y="0"/>
            <a:chExt cx="21945600" cy="196358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2"/>
            </a:xfrm>
            <a:custGeom>
              <a:avLst/>
              <a:gdLst/>
              <a:ahLst/>
              <a:cxnLst/>
              <a:rect r="r" b="b" t="t" l="l"/>
              <a:pathLst>
                <a:path h="1963582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2"/>
                  </a:lnTo>
                  <a:lnTo>
                    <a:pt x="0" y="19635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00C4E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1914296"/>
            <a:ext cx="16459200" cy="2194560"/>
            <a:chOff x="0" y="0"/>
            <a:chExt cx="21945600" cy="2926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945600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b="true" sz="64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 IN 17 YOUNG PEOPLE HAVE BEEN TARGETED BY DEEPFAKE IMAGE ABUSE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572000"/>
            <a:ext cx="14324601" cy="1280160"/>
            <a:chOff x="0" y="0"/>
            <a:chExt cx="19099468" cy="1706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099468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99468">
                  <a:moveTo>
                    <a:pt x="0" y="0"/>
                  </a:moveTo>
                  <a:lnTo>
                    <a:pt x="19099468" y="0"/>
                  </a:lnTo>
                  <a:lnTo>
                    <a:pt x="19099468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572000"/>
            <a:ext cx="109728" cy="1280160"/>
            <a:chOff x="0" y="0"/>
            <a:chExt cx="146304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4754880"/>
            <a:ext cx="13958841" cy="1109167"/>
            <a:chOff x="0" y="0"/>
            <a:chExt cx="18611788" cy="14788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611786" cy="1478889"/>
            </a:xfrm>
            <a:custGeom>
              <a:avLst/>
              <a:gdLst/>
              <a:ahLst/>
              <a:cxnLst/>
              <a:rect r="r" b="b" t="t" l="l"/>
              <a:pathLst>
                <a:path h="1478889" w="18611786">
                  <a:moveTo>
                    <a:pt x="0" y="0"/>
                  </a:moveTo>
                  <a:lnTo>
                    <a:pt x="18611786" y="0"/>
                  </a:lnTo>
                  <a:lnTo>
                    <a:pt x="18611786" y="1478889"/>
                  </a:lnTo>
                  <a:lnTo>
                    <a:pt x="0" y="14788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-12671" b="-21751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8611788" cy="1507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An estimated 8 million deepfakes will be shared online in 2025 — 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up from 500,000 in 2023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6126480"/>
            <a:ext cx="14324601" cy="1280160"/>
            <a:chOff x="0" y="0"/>
            <a:chExt cx="19099468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99468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99468">
                  <a:moveTo>
                    <a:pt x="0" y="0"/>
                  </a:moveTo>
                  <a:lnTo>
                    <a:pt x="19099468" y="0"/>
                  </a:lnTo>
                  <a:lnTo>
                    <a:pt x="19099468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6126480"/>
            <a:ext cx="109728" cy="1280160"/>
            <a:chOff x="0" y="0"/>
            <a:chExt cx="146304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6309360"/>
            <a:ext cx="15727680" cy="914400"/>
            <a:chOff x="0" y="0"/>
            <a:chExt cx="20970240" cy="1219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98% of deepfakes are used to create non-consensual intimate images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7680960"/>
            <a:ext cx="14324601" cy="1280160"/>
            <a:chOff x="0" y="0"/>
            <a:chExt cx="19099468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099468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99468">
                  <a:moveTo>
                    <a:pt x="0" y="0"/>
                  </a:moveTo>
                  <a:lnTo>
                    <a:pt x="19099468" y="0"/>
                  </a:lnTo>
                  <a:lnTo>
                    <a:pt x="19099468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4400" y="7680960"/>
            <a:ext cx="109728" cy="1280160"/>
            <a:chOff x="0" y="0"/>
            <a:chExt cx="146304" cy="17068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80160" y="7863840"/>
            <a:ext cx="13832923" cy="914400"/>
            <a:chOff x="0" y="0"/>
            <a:chExt cx="18443898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443897" cy="1219200"/>
            </a:xfrm>
            <a:custGeom>
              <a:avLst/>
              <a:gdLst/>
              <a:ahLst/>
              <a:cxnLst/>
              <a:rect r="r" b="b" t="t" l="l"/>
              <a:pathLst>
                <a:path h="1219200" w="18443897">
                  <a:moveTo>
                    <a:pt x="0" y="0"/>
                  </a:moveTo>
                  <a:lnTo>
                    <a:pt x="18443897" y="0"/>
                  </a:lnTo>
                  <a:lnTo>
                    <a:pt x="18443897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-13697" b="-28514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8443898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4 out of 5 UK teenagers have used generative AI tools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9509760"/>
            <a:ext cx="16459200" cy="548640"/>
            <a:chOff x="0" y="0"/>
            <a:chExt cx="2194560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 i="true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Thorn Research 2025, European Parliament 2025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21874"/>
            <a:ext cx="11045223" cy="1472686"/>
            <a:chOff x="0" y="0"/>
            <a:chExt cx="14726963" cy="19635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726963" cy="1963582"/>
            </a:xfrm>
            <a:custGeom>
              <a:avLst/>
              <a:gdLst/>
              <a:ahLst/>
              <a:cxnLst/>
              <a:rect r="r" b="b" t="t" l="l"/>
              <a:pathLst>
                <a:path h="1963582" w="14726963">
                  <a:moveTo>
                    <a:pt x="0" y="0"/>
                  </a:moveTo>
                  <a:lnTo>
                    <a:pt x="14726963" y="0"/>
                  </a:lnTo>
                  <a:lnTo>
                    <a:pt x="14726963" y="1963582"/>
                  </a:lnTo>
                  <a:lnTo>
                    <a:pt x="0" y="19635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33770" b="-27832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4726963" cy="19635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8399"/>
                </a:lnSpc>
                <a:spcBef>
                  <a:spcPct val="0"/>
                </a:spcBef>
              </a:pPr>
              <a:r>
                <a:rPr lang="en-US" b="true" sz="6999" strike="noStrike" u="none">
                  <a:solidFill>
                    <a:srgbClr val="00C4E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028700" y="3954316"/>
            <a:ext cx="16459200" cy="2743200"/>
            <a:chOff x="0" y="0"/>
            <a:chExt cx="21945600" cy="3657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YOU COULDN'T TELL WHETHER A VIDEO OF YOUR FRIEND WAS REAL OR AI-GENERATED, WHAT WOULD YOU DO?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818137"/>
            <a:ext cx="7315200" cy="1472686"/>
            <a:chOff x="0" y="0"/>
            <a:chExt cx="9753600" cy="19635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753600" cy="1963582"/>
            </a:xfrm>
            <a:custGeom>
              <a:avLst/>
              <a:gdLst/>
              <a:ahLst/>
              <a:cxnLst/>
              <a:rect r="r" b="b" t="t" l="l"/>
              <a:pathLst>
                <a:path h="1963582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963582"/>
                  </a:lnTo>
                  <a:lnTo>
                    <a:pt x="0" y="19635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0" b="-27832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9753600" cy="19635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8399"/>
                </a:lnSpc>
                <a:spcBef>
                  <a:spcPct val="0"/>
                </a:spcBef>
              </a:pPr>
              <a:r>
                <a:rPr lang="en-US" b="true" sz="6999" strike="noStrike" u="none">
                  <a:solidFill>
                    <a:srgbClr val="00C4E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ANSWER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19456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YOU COULDN'T TELL WHETHER A VIDEO OF YOUR FRIEND WAS REAL OR AI-GENERATED, WHAT WOULD YOU DO?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5279669"/>
            <a:ext cx="16900718" cy="4540810"/>
            <a:chOff x="0" y="0"/>
            <a:chExt cx="22534291" cy="60544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34291" cy="6054413"/>
            </a:xfrm>
            <a:custGeom>
              <a:avLst/>
              <a:gdLst/>
              <a:ahLst/>
              <a:cxnLst/>
              <a:rect r="r" b="b" t="t" l="l"/>
              <a:pathLst>
                <a:path h="6054413" w="22534291">
                  <a:moveTo>
                    <a:pt x="0" y="0"/>
                  </a:moveTo>
                  <a:lnTo>
                    <a:pt x="22534291" y="0"/>
                  </a:lnTo>
                  <a:lnTo>
                    <a:pt x="22534291" y="6054413"/>
                  </a:lnTo>
                  <a:lnTo>
                    <a:pt x="0" y="60544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635" r="8022" b="23227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76200"/>
              <a:ext cx="22534291" cy="6130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Don't share it with others sharing spreads potential harm even if you're trying to warn people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Check the source is it from an official/verified account? Where did it originally come from?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Use reverse image search to see if the content appears elsewhere or has been flagged as fake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Look for visual clues unnatural blinking, strange lighting, blurry edges around face/hair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Ask a trusted adult if unsure teachers, parents, or safeguarding leads can help verify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If it shows intimate content, report immediately don't view, save, or share it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818137"/>
            <a:ext cx="7315200" cy="1472686"/>
            <a:chOff x="0" y="0"/>
            <a:chExt cx="9753600" cy="19635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753600" cy="1963582"/>
            </a:xfrm>
            <a:custGeom>
              <a:avLst/>
              <a:gdLst/>
              <a:ahLst/>
              <a:cxnLst/>
              <a:rect r="r" b="b" t="t" l="l"/>
              <a:pathLst>
                <a:path h="1963582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963582"/>
                  </a:lnTo>
                  <a:lnTo>
                    <a:pt x="0" y="19635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0" b="-27832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9753600" cy="19635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8399"/>
                </a:lnSpc>
                <a:spcBef>
                  <a:spcPct val="0"/>
                </a:spcBef>
              </a:pPr>
              <a:r>
                <a:rPr lang="en-US" b="true" sz="6999" strike="noStrike" u="none">
                  <a:solidFill>
                    <a:srgbClr val="00C4E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ANSWERS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441219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H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OW WOULD YOU VERIFY IF CONTENT IS GENUINE?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14400" y="5279669"/>
            <a:ext cx="16900718" cy="4540810"/>
            <a:chOff x="0" y="0"/>
            <a:chExt cx="22534291" cy="60544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2534291" cy="6054413"/>
            </a:xfrm>
            <a:custGeom>
              <a:avLst/>
              <a:gdLst/>
              <a:ahLst/>
              <a:cxnLst/>
              <a:rect r="r" b="b" t="t" l="l"/>
              <a:pathLst>
                <a:path h="6054413" w="22534291">
                  <a:moveTo>
                    <a:pt x="0" y="0"/>
                  </a:moveTo>
                  <a:lnTo>
                    <a:pt x="22534291" y="0"/>
                  </a:lnTo>
                  <a:lnTo>
                    <a:pt x="22534291" y="6054413"/>
                  </a:lnTo>
                  <a:lnTo>
                    <a:pt x="0" y="60544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635" r="8022" b="23227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22534291" cy="61306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Check if the same story/video appears on trusted news sites 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Look at the account that posted it — is it verified? How old is the account? 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Search for the person's official accounts to see if they've addressed it 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Use fact-checking websites like Full Fact or BBC Reality Check </a:t>
              </a:r>
            </a:p>
            <a:p>
              <a:pPr algn="l">
                <a:lnSpc>
                  <a:spcPts val="3212"/>
                </a:lnSpc>
              </a:pPr>
            </a:p>
            <a:p>
              <a:pPr algn="l">
                <a:lnSpc>
                  <a:spcPts val="3212"/>
                </a:lnSpc>
              </a:pPr>
              <a:r>
                <a:rPr lang="en-US" sz="2200">
                  <a:solidFill>
                    <a:srgbClr val="CF0CCC"/>
                  </a:solidFill>
                  <a:latin typeface="Poppins"/>
                  <a:ea typeface="Poppins"/>
                  <a:cs typeface="Poppins"/>
                  <a:sym typeface="Poppins"/>
                </a:rPr>
                <a:t>✓ Consider: who benefits if I believe this is real?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579952" y="818137"/>
            <a:ext cx="14912667" cy="1472686"/>
            <a:chOff x="0" y="0"/>
            <a:chExt cx="19883556" cy="196358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883557" cy="1963582"/>
            </a:xfrm>
            <a:custGeom>
              <a:avLst/>
              <a:gdLst/>
              <a:ahLst/>
              <a:cxnLst/>
              <a:rect r="r" b="b" t="t" l="l"/>
              <a:pathLst>
                <a:path h="1963582" w="19883557">
                  <a:moveTo>
                    <a:pt x="0" y="0"/>
                  </a:moveTo>
                  <a:lnTo>
                    <a:pt x="19883557" y="0"/>
                  </a:lnTo>
                  <a:lnTo>
                    <a:pt x="19883557" y="1963582"/>
                  </a:lnTo>
                  <a:lnTo>
                    <a:pt x="0" y="19635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5741" r="50946" b="-27832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9883556" cy="19635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839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00C4E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 THE FAKE CHALLENGE 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79952" y="9219141"/>
            <a:ext cx="8540962" cy="639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6"/>
              </a:lnSpc>
              <a:spcBef>
                <a:spcPct val="0"/>
              </a:spcBef>
            </a:pPr>
            <a:r>
              <a:rPr lang="en-US" b="true" sz="1833" spc="3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BBC Bitesize (2025) How to spot AI images</a:t>
            </a:r>
            <a:r>
              <a:rPr lang="en-US" b="true" sz="1833" spc="34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b="true" sz="1833" spc="34">
                <a:solidFill>
                  <a:srgbClr val="00C4EE"/>
                </a:solidFill>
                <a:latin typeface="Poppins Bold"/>
                <a:ea typeface="Poppins Bold"/>
                <a:cs typeface="Poppins Bold"/>
                <a:sym typeface="Poppins Bold"/>
              </a:rPr>
              <a:t>(educational article)</a:t>
            </a:r>
            <a:r>
              <a:rPr lang="en-US" b="true" sz="1833" spc="34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</a:p>
          <a:p>
            <a:pPr algn="l">
              <a:lnSpc>
                <a:spcPts val="2566"/>
              </a:lnSpc>
              <a:spcBef>
                <a:spcPct val="0"/>
              </a:spcBef>
            </a:pPr>
            <a:r>
              <a:rPr lang="en-US" b="true" sz="1833" spc="3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Available at:</a:t>
            </a:r>
            <a:r>
              <a:rPr lang="en-US" sz="1833" spc="34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https://www.bbc.co.uk/bitesize/articles/zg78239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65564"/>
            <a:ext cx="16459200" cy="1497673"/>
            <a:chOff x="0" y="0"/>
            <a:chExt cx="21945600" cy="19968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96897"/>
            </a:xfrm>
            <a:custGeom>
              <a:avLst/>
              <a:gdLst/>
              <a:ahLst/>
              <a:cxnLst/>
              <a:rect r="r" b="b" t="t" l="l"/>
              <a:pathLst>
                <a:path h="1996897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96897"/>
                  </a:lnTo>
                  <a:lnTo>
                    <a:pt x="0" y="1996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3610" r="0" b="-14466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9689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519"/>
                </a:lnSpc>
              </a:pPr>
              <a:r>
                <a:rPr lang="en-US" b="true" sz="70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STAYING SAFE IN AN AI WORLD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731520" cy="731520"/>
            <a:chOff x="0" y="0"/>
            <a:chExt cx="97536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00C4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011680" y="2651760"/>
            <a:ext cx="15179040" cy="914400"/>
            <a:chOff x="0" y="0"/>
            <a:chExt cx="20238720" cy="1219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STOP 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— Before sharing, ask: Could this be AI-generated? Check the source.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3749040"/>
            <a:ext cx="731520" cy="731520"/>
            <a:chOff x="0" y="0"/>
            <a:chExt cx="97536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00C4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11680" y="3840480"/>
            <a:ext cx="15179040" cy="914400"/>
            <a:chOff x="0" y="0"/>
            <a:chExt cx="2023872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VERIFY 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— Look for official accounts, reverse image search, or ask trusted adults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4937760"/>
            <a:ext cx="731520" cy="731520"/>
            <a:chOff x="0" y="0"/>
            <a:chExt cx="975360" cy="9753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00C4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011680" y="5029200"/>
            <a:ext cx="15179040" cy="1109167"/>
            <a:chOff x="0" y="0"/>
            <a:chExt cx="20238720" cy="14788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238720" cy="1478890"/>
            </a:xfrm>
            <a:custGeom>
              <a:avLst/>
              <a:gdLst/>
              <a:ahLst/>
              <a:cxnLst/>
              <a:rect r="r" b="b" t="t" l="l"/>
              <a:pathLst>
                <a:path h="147889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5434" r="0" b="-207874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0238720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REPORT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AI-generated intimate images of anyone are illegal. Tell a trusted adult immediately.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126480"/>
            <a:ext cx="731520" cy="731520"/>
            <a:chOff x="0" y="0"/>
            <a:chExt cx="975360" cy="9753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00C4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011680" y="6217920"/>
            <a:ext cx="15179040" cy="914400"/>
            <a:chOff x="0" y="0"/>
            <a:chExt cx="2023872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PROTECT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Think twice before posting photos. They can be manipulated by AI tools.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315200"/>
            <a:ext cx="731520" cy="731520"/>
            <a:chOff x="0" y="0"/>
            <a:chExt cx="97536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00C4E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11680" y="7406640"/>
            <a:ext cx="15179040" cy="914400"/>
            <a:chOff x="0" y="0"/>
            <a:chExt cx="20238720" cy="1219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SUPPORT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If someone shows you suspicious content, don't share it further.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8597265"/>
            <a:ext cx="13689432" cy="1095375"/>
            <a:chOff x="0" y="0"/>
            <a:chExt cx="18252576" cy="1460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252576" cy="1460500"/>
            </a:xfrm>
            <a:custGeom>
              <a:avLst/>
              <a:gdLst/>
              <a:ahLst/>
              <a:cxnLst/>
              <a:rect r="r" b="b" t="t" l="l"/>
              <a:pathLst>
                <a:path h="1460500" w="18252576">
                  <a:moveTo>
                    <a:pt x="0" y="0"/>
                  </a:moveTo>
                  <a:lnTo>
                    <a:pt x="18252576" y="0"/>
                  </a:lnTo>
                  <a:lnTo>
                    <a:pt x="18252576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28700" y="8643666"/>
            <a:ext cx="13575132" cy="1048974"/>
            <a:chOff x="0" y="0"/>
            <a:chExt cx="18100176" cy="1398632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8100176" cy="1398632"/>
            </a:xfrm>
            <a:custGeom>
              <a:avLst/>
              <a:gdLst/>
              <a:ahLst/>
              <a:cxnLst/>
              <a:rect r="r" b="b" t="t" l="l"/>
              <a:pathLst>
                <a:path h="1398632" w="18100176">
                  <a:moveTo>
                    <a:pt x="0" y="0"/>
                  </a:moveTo>
                  <a:lnTo>
                    <a:pt x="18100176" y="0"/>
                  </a:lnTo>
                  <a:lnTo>
                    <a:pt x="18100176" y="1398632"/>
                  </a:lnTo>
                  <a:lnTo>
                    <a:pt x="0" y="13986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9844" r="-15856" b="-244449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8100176" cy="14557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Your digital footprint can be used in ways you never intended. Think before you post.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3332756"/>
            <a:ext cx="18288000" cy="357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DEEPFAKES, INAPPROPRIATE CONTENT, OR ONLINE BULLYING:</a:t>
            </a:r>
          </a:p>
          <a:p>
            <a:pPr algn="ctr" marL="0" indent="0" lvl="0">
              <a:lnSpc>
                <a:spcPts val="5631"/>
              </a:lnSpc>
            </a:p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C4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5448863" y="7498080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11096" y="2415289"/>
            <a:ext cx="6882945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24166"/>
            <a:ext cx="6671453" cy="810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b="true" sz="2700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DAG_iilDtHU</dc:identifier>
  <dcterms:modified xsi:type="dcterms:W3CDTF">2011-08-01T06:04:30Z</dcterms:modified>
  <cp:revision>1</cp:revision>
  <dc:title>AI_Awareness_5min_Lesson_Starters.pptx</dc:title>
</cp:coreProperties>
</file>