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Trebuchet MS Bold" charset="1" panose="020B0703020202020204"/>
      <p:regular r:id="rId18"/>
    </p:embeddedFont>
    <p:embeddedFont>
      <p:font typeface="Calibri (MS)" charset="1" panose="020F0502020204030204"/>
      <p:regular r:id="rId19"/>
    </p:embeddedFont>
    <p:embeddedFont>
      <p:font typeface="Poppins Bold" charset="1" panose="00000800000000000000"/>
      <p:regular r:id="rId20"/>
    </p:embeddedFont>
    <p:embeddedFont>
      <p:font typeface="Inter Bold" charset="1" panose="02000503000000020004"/>
      <p:regular r:id="rId22"/>
    </p:embeddedFont>
    <p:embeddedFont>
      <p:font typeface="Trebuchet MS" charset="1" panose="020B0603020202020204"/>
      <p:regular r:id="rId23"/>
    </p:embeddedFont>
    <p:embeddedFont>
      <p:font typeface="Poppins" charset="1" panose="00000500000000000000"/>
      <p:regular r:id="rId24"/>
    </p:embeddedFont>
    <p:embeddedFont>
      <p:font typeface="Calibri (MS) Italics" charset="1" panose="020F05020202040A0204"/>
      <p:regular r:id="rId25"/>
    </p:embeddedFont>
    <p:embeddedFont>
      <p:font typeface="Calibri (MS) Bold" charset="1" panose="020F0702030404030204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notesMasters/notesMaster1.xml" Type="http://schemas.openxmlformats.org/officeDocument/2006/relationships/notesMaster"/><Relationship Id="rId16" Target="theme/theme2.xml" Type="http://schemas.openxmlformats.org/officeDocument/2006/relationships/theme"/><Relationship Id="rId17" Target="notesSlides/notesSlide1.xml" Type="http://schemas.openxmlformats.org/officeDocument/2006/relationships/notes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notesSlides/notesSlide2.xml" Type="http://schemas.openxmlformats.org/officeDocument/2006/relationships/notesSlide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notesSlides/notesSlide3.xml" Type="http://schemas.openxmlformats.org/officeDocument/2006/relationships/notesSlide"/><Relationship Id="rId27" Target="notesSlides/notesSlide4.xml" Type="http://schemas.openxmlformats.org/officeDocument/2006/relationships/notesSlide"/><Relationship Id="rId28" Target="notesSlides/notesSlide5.xml" Type="http://schemas.openxmlformats.org/officeDocument/2006/relationships/notesSlide"/><Relationship Id="rId29" Target="notesSlides/notesSlide6.xml" Type="http://schemas.openxmlformats.org/officeDocument/2006/relationships/notesSlide"/><Relationship Id="rId3" Target="viewProps.xml" Type="http://schemas.openxmlformats.org/officeDocument/2006/relationships/viewProps"/><Relationship Id="rId30" Target="notesSlides/notesSlide7.xml" Type="http://schemas.openxmlformats.org/officeDocument/2006/relationships/notesSlide"/><Relationship Id="rId31" Target="fonts/font31.fntdata" Type="http://schemas.openxmlformats.org/officeDocument/2006/relationships/font"/><Relationship Id="rId32" Target="notesSlides/notesSlide8.xml" Type="http://schemas.openxmlformats.org/officeDocument/2006/relationships/notesSlide"/><Relationship Id="rId33" Target="notesSlides/notesSlide9.xml" Type="http://schemas.openxmlformats.org/officeDocument/2006/relationships/notes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15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16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1.jpe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2.png" Type="http://schemas.openxmlformats.org/officeDocument/2006/relationships/image"/><Relationship Id="rId7" Target="../media/image3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1.jpe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2.png" Type="http://schemas.openxmlformats.org/officeDocument/2006/relationships/image"/><Relationship Id="rId7" Target="../media/image3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1.jpe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2.png" Type="http://schemas.openxmlformats.org/officeDocument/2006/relationships/image"/><Relationship Id="rId7" Target="../media/image3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2.png" Type="http://schemas.openxmlformats.org/officeDocument/2006/relationships/image"/><Relationship Id="rId6" Target="../media/image3.svg" Type="http://schemas.openxmlformats.org/officeDocument/2006/relationships/image"/><Relationship Id="rId7" Target="../media/image1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274320" cy="10287000"/>
            <a:chOff x="0" y="0"/>
            <a:chExt cx="36576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576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365760">
                  <a:moveTo>
                    <a:pt x="0" y="0"/>
                  </a:moveTo>
                  <a:lnTo>
                    <a:pt x="365760" y="0"/>
                  </a:lnTo>
                  <a:lnTo>
                    <a:pt x="36576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2C39A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3291840"/>
            <a:ext cx="16459200" cy="2194560"/>
            <a:chOff x="0" y="0"/>
            <a:chExt cx="21945600" cy="29260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945600" cy="2926080"/>
            </a:xfrm>
            <a:custGeom>
              <a:avLst/>
              <a:gdLst/>
              <a:ahLst/>
              <a:cxnLst/>
              <a:rect r="r" b="b" t="t" l="l"/>
              <a:pathLst>
                <a:path h="292608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2926080"/>
                  </a:lnTo>
                  <a:lnTo>
                    <a:pt x="0" y="2926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6137" r="0" b="-96137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-9525"/>
              <a:ext cx="21945600" cy="29356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600"/>
                </a:lnSpc>
              </a:pPr>
              <a:r>
                <a:rPr lang="en-US" b="true" sz="8000">
                  <a:solidFill>
                    <a:srgbClr val="1A1A2E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THE HIDDEN COSTS OF AI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14400" y="5852160"/>
            <a:ext cx="16459200" cy="1463040"/>
            <a:chOff x="0" y="0"/>
            <a:chExt cx="21945600" cy="195072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945600" cy="1950720"/>
            </a:xfrm>
            <a:custGeom>
              <a:avLst/>
              <a:gdLst/>
              <a:ahLst/>
              <a:cxnLst/>
              <a:rect r="r" b="b" t="t" l="l"/>
              <a:pathLst>
                <a:path h="195072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950720"/>
                  </a:lnTo>
                  <a:lnTo>
                    <a:pt x="0" y="1950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9206" r="0" b="-169206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66675"/>
              <a:ext cx="21945600" cy="201739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320"/>
                </a:lnSpc>
              </a:pPr>
              <a:r>
                <a:rPr lang="en-US" sz="3600">
                  <a:solidFill>
                    <a:srgbClr val="00A89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Understanding the environmental and ethical impact of AI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14400" y="9326880"/>
            <a:ext cx="16459200" cy="548640"/>
            <a:chOff x="0" y="0"/>
            <a:chExt cx="21945600" cy="73152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945600" cy="731520"/>
            </a:xfrm>
            <a:custGeom>
              <a:avLst/>
              <a:gdLst/>
              <a:ahLst/>
              <a:cxnLst/>
              <a:rect r="r" b="b" t="t" l="l"/>
              <a:pathLst>
                <a:path h="73152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34551" r="0" b="-534551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21945600" cy="77914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640"/>
                </a:lnSpc>
              </a:pPr>
              <a:r>
                <a:rPr lang="en-US" sz="2200">
                  <a:solidFill>
                    <a:srgbClr val="66666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AI AWARENESS DAY  •  5-Minute Lesson Starter</a:t>
              </a: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914400" y="446707"/>
            <a:ext cx="2245207" cy="2245207"/>
          </a:xfrm>
          <a:custGeom>
            <a:avLst/>
            <a:gdLst/>
            <a:ahLst/>
            <a:cxnLst/>
            <a:rect r="r" b="b" t="t" l="l"/>
            <a:pathLst>
              <a:path h="2245207" w="2245207">
                <a:moveTo>
                  <a:pt x="0" y="0"/>
                </a:moveTo>
                <a:lnTo>
                  <a:pt x="2245207" y="0"/>
                </a:lnTo>
                <a:lnTo>
                  <a:pt x="2245207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5624124" y="9629775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46304" cy="10287000"/>
            <a:chOff x="0" y="0"/>
            <a:chExt cx="195072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5072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95072">
                  <a:moveTo>
                    <a:pt x="0" y="0"/>
                  </a:moveTo>
                  <a:lnTo>
                    <a:pt x="195072" y="0"/>
                  </a:lnTo>
                  <a:lnTo>
                    <a:pt x="195072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65DF92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356109"/>
            <a:ext cx="16459200" cy="1472691"/>
            <a:chOff x="0" y="0"/>
            <a:chExt cx="21945600" cy="196358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945600" cy="1963588"/>
            </a:xfrm>
            <a:custGeom>
              <a:avLst/>
              <a:gdLst/>
              <a:ahLst/>
              <a:cxnLst/>
              <a:rect r="r" b="b" t="t" l="l"/>
              <a:pathLst>
                <a:path h="1963588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963588"/>
                  </a:lnTo>
                  <a:lnTo>
                    <a:pt x="0" y="196358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6724" r="0" b="-148815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1945600" cy="196358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99"/>
                </a:lnSpc>
              </a:pPr>
              <a:r>
                <a:rPr lang="en-US" sz="6999" b="true">
                  <a:solidFill>
                    <a:srgbClr val="65DF9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DID YOU KNOW?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14400" y="1828800"/>
            <a:ext cx="16459200" cy="2194560"/>
            <a:chOff x="0" y="0"/>
            <a:chExt cx="21945600" cy="292608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945600" cy="2926080"/>
            </a:xfrm>
            <a:custGeom>
              <a:avLst/>
              <a:gdLst/>
              <a:ahLst/>
              <a:cxnLst/>
              <a:rect r="r" b="b" t="t" l="l"/>
              <a:pathLst>
                <a:path h="292608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2926080"/>
                  </a:lnTo>
                  <a:lnTo>
                    <a:pt x="0" y="2926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6137" r="0" b="-96137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0"/>
              <a:ext cx="21945600" cy="29260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680"/>
                </a:lnSpc>
              </a:pPr>
              <a:r>
                <a:rPr lang="en-US" sz="6400">
                  <a:solidFill>
                    <a:srgbClr val="1A1A2E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AI'S CARBON FOOTPRINT IN 2025 COULD MATCH NEW YORK CITY'S TOTAL EMISSIONS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14400" y="4572000"/>
            <a:ext cx="16459200" cy="1280160"/>
            <a:chOff x="0" y="0"/>
            <a:chExt cx="21945600" cy="170688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945600" cy="1706880"/>
            </a:xfrm>
            <a:custGeom>
              <a:avLst/>
              <a:gdLst/>
              <a:ahLst/>
              <a:cxnLst/>
              <a:rect r="r" b="b" t="t" l="l"/>
              <a:pathLst>
                <a:path h="170688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7F9FC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914400" y="4572000"/>
            <a:ext cx="109728" cy="1280160"/>
            <a:chOff x="0" y="0"/>
            <a:chExt cx="146304" cy="170688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46304" cy="1706880"/>
            </a:xfrm>
            <a:custGeom>
              <a:avLst/>
              <a:gdLst/>
              <a:ahLst/>
              <a:cxnLst/>
              <a:rect r="r" b="b" t="t" l="l"/>
              <a:pathLst>
                <a:path h="1706880" w="146304">
                  <a:moveTo>
                    <a:pt x="0" y="0"/>
                  </a:moveTo>
                  <a:lnTo>
                    <a:pt x="146304" y="0"/>
                  </a:lnTo>
                  <a:lnTo>
                    <a:pt x="146304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65DF92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280160" y="4754880"/>
            <a:ext cx="15727680" cy="914400"/>
            <a:chOff x="0" y="0"/>
            <a:chExt cx="20970240" cy="1219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0970239" cy="1219200"/>
            </a:xfrm>
            <a:custGeom>
              <a:avLst/>
              <a:gdLst/>
              <a:ahLst/>
              <a:cxnLst/>
              <a:rect r="r" b="b" t="t" l="l"/>
              <a:pathLst>
                <a:path h="1219200" w="20970239">
                  <a:moveTo>
                    <a:pt x="0" y="0"/>
                  </a:moveTo>
                  <a:lnTo>
                    <a:pt x="20970239" y="0"/>
                  </a:lnTo>
                  <a:lnTo>
                    <a:pt x="20970239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85142" r="0" b="-285142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28575"/>
              <a:ext cx="20970240" cy="12477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Data centres already use 1% of global electricity — this is expected to double by 2026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914400" y="6126480"/>
            <a:ext cx="16459200" cy="1280160"/>
            <a:chOff x="0" y="0"/>
            <a:chExt cx="21945600" cy="170688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1945600" cy="1706880"/>
            </a:xfrm>
            <a:custGeom>
              <a:avLst/>
              <a:gdLst/>
              <a:ahLst/>
              <a:cxnLst/>
              <a:rect r="r" b="b" t="t" l="l"/>
              <a:pathLst>
                <a:path h="170688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7F9FC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914400" y="6126480"/>
            <a:ext cx="109728" cy="1280160"/>
            <a:chOff x="0" y="0"/>
            <a:chExt cx="146304" cy="170688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46304" cy="1706880"/>
            </a:xfrm>
            <a:custGeom>
              <a:avLst/>
              <a:gdLst/>
              <a:ahLst/>
              <a:cxnLst/>
              <a:rect r="r" b="b" t="t" l="l"/>
              <a:pathLst>
                <a:path h="1706880" w="146304">
                  <a:moveTo>
                    <a:pt x="0" y="0"/>
                  </a:moveTo>
                  <a:lnTo>
                    <a:pt x="146304" y="0"/>
                  </a:lnTo>
                  <a:lnTo>
                    <a:pt x="146304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65DF92"/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1280160" y="6309360"/>
            <a:ext cx="15727680" cy="1109167"/>
            <a:chOff x="0" y="0"/>
            <a:chExt cx="20970240" cy="147889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0970239" cy="1478890"/>
            </a:xfrm>
            <a:custGeom>
              <a:avLst/>
              <a:gdLst/>
              <a:ahLst/>
              <a:cxnLst/>
              <a:rect r="r" b="b" t="t" l="l"/>
              <a:pathLst>
                <a:path h="1478890" w="20970239">
                  <a:moveTo>
                    <a:pt x="0" y="0"/>
                  </a:moveTo>
                  <a:lnTo>
                    <a:pt x="20970239" y="0"/>
                  </a:lnTo>
                  <a:lnTo>
                    <a:pt x="20970239" y="1478890"/>
                  </a:lnTo>
                  <a:lnTo>
                    <a:pt x="0" y="147889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35072" r="0" b="-217512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28575"/>
              <a:ext cx="20970240" cy="15074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Training one large AI model can produce as much CO₂ as 5 cars over their entire lifetimes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914400" y="7680960"/>
            <a:ext cx="16459200" cy="1280160"/>
            <a:chOff x="0" y="0"/>
            <a:chExt cx="21945600" cy="170688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21945600" cy="1706880"/>
            </a:xfrm>
            <a:custGeom>
              <a:avLst/>
              <a:gdLst/>
              <a:ahLst/>
              <a:cxnLst/>
              <a:rect r="r" b="b" t="t" l="l"/>
              <a:pathLst>
                <a:path h="170688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7F9FC"/>
            </a:solid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914400" y="7680960"/>
            <a:ext cx="109728" cy="1280160"/>
            <a:chOff x="0" y="0"/>
            <a:chExt cx="146304" cy="170688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46304" cy="1706880"/>
            </a:xfrm>
            <a:custGeom>
              <a:avLst/>
              <a:gdLst/>
              <a:ahLst/>
              <a:cxnLst/>
              <a:rect r="r" b="b" t="t" l="l"/>
              <a:pathLst>
                <a:path h="1706880" w="146304">
                  <a:moveTo>
                    <a:pt x="0" y="0"/>
                  </a:moveTo>
                  <a:lnTo>
                    <a:pt x="146304" y="0"/>
                  </a:lnTo>
                  <a:lnTo>
                    <a:pt x="146304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65DF92"/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1280160" y="7863840"/>
            <a:ext cx="14088152" cy="1109167"/>
            <a:chOff x="0" y="0"/>
            <a:chExt cx="18784202" cy="147889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8784202" cy="1478890"/>
            </a:xfrm>
            <a:custGeom>
              <a:avLst/>
              <a:gdLst/>
              <a:ahLst/>
              <a:cxnLst/>
              <a:rect r="r" b="b" t="t" l="l"/>
              <a:pathLst>
                <a:path h="1478890" w="18784202">
                  <a:moveTo>
                    <a:pt x="0" y="0"/>
                  </a:moveTo>
                  <a:lnTo>
                    <a:pt x="18784202" y="0"/>
                  </a:lnTo>
                  <a:lnTo>
                    <a:pt x="18784202" y="1478890"/>
                  </a:lnTo>
                  <a:lnTo>
                    <a:pt x="0" y="147889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35072" r="-11637" b="-217512"/>
              </a:stretch>
            </a:blip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28575"/>
              <a:ext cx="18784202" cy="15074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AI data centres could use as much water as the entire global bottled water industry this year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914400" y="9509760"/>
            <a:ext cx="16459200" cy="548640"/>
            <a:chOff x="0" y="0"/>
            <a:chExt cx="21945600" cy="73152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21945600" cy="731520"/>
            </a:xfrm>
            <a:custGeom>
              <a:avLst/>
              <a:gdLst/>
              <a:ahLst/>
              <a:cxnLst/>
              <a:rect r="r" b="b" t="t" l="l"/>
              <a:pathLst>
                <a:path h="73152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34551" r="0" b="-534551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21945600" cy="7696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00"/>
                </a:lnSpc>
              </a:pPr>
              <a:r>
                <a:rPr lang="en-US" sz="2000" i="true">
                  <a:solidFill>
                    <a:srgbClr val="888888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Source: Nature Sustainability 2025, International Energy Agency 2025</a:t>
              </a:r>
            </a:p>
          </p:txBody>
        </p:sp>
      </p:grpSp>
      <p:sp>
        <p:nvSpPr>
          <p:cNvPr name="Freeform 34" id="34"/>
          <p:cNvSpPr/>
          <p:nvPr/>
        </p:nvSpPr>
        <p:spPr>
          <a:xfrm flipH="false" flipV="false" rot="0">
            <a:off x="15412887" y="7538873"/>
            <a:ext cx="2245207" cy="2245207"/>
          </a:xfrm>
          <a:custGeom>
            <a:avLst/>
            <a:gdLst/>
            <a:ahLst/>
            <a:cxnLst/>
            <a:rect r="r" b="b" t="t" l="l"/>
            <a:pathLst>
              <a:path h="2245207" w="2245207">
                <a:moveTo>
                  <a:pt x="0" y="0"/>
                </a:moveTo>
                <a:lnTo>
                  <a:pt x="2245206" y="0"/>
                </a:lnTo>
                <a:lnTo>
                  <a:pt x="2245206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5" id="35"/>
          <p:cNvSpPr txBox="true"/>
          <p:nvPr/>
        </p:nvSpPr>
        <p:spPr>
          <a:xfrm rot="0">
            <a:off x="15368312" y="9867112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46304"/>
            <a:chOff x="0" y="0"/>
            <a:chExt cx="24384000" cy="19507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95072"/>
            </a:xfrm>
            <a:custGeom>
              <a:avLst/>
              <a:gdLst/>
              <a:ahLst/>
              <a:cxnLst/>
              <a:rect r="r" b="b" t="t" l="l"/>
              <a:pathLst>
                <a:path h="195072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95072"/>
                  </a:lnTo>
                  <a:lnTo>
                    <a:pt x="0" y="195072"/>
                  </a:lnTo>
                  <a:close/>
                </a:path>
              </a:pathLst>
            </a:custGeom>
            <a:solidFill>
              <a:srgbClr val="65DF92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853440"/>
                  </a:moveTo>
                  <a:cubicBezTo>
                    <a:pt x="0" y="382143"/>
                    <a:pt x="382143" y="0"/>
                    <a:pt x="853440" y="0"/>
                  </a:cubicBezTo>
                  <a:cubicBezTo>
                    <a:pt x="1324737" y="0"/>
                    <a:pt x="1706880" y="382143"/>
                    <a:pt x="1706880" y="853440"/>
                  </a:cubicBezTo>
                  <a:cubicBezTo>
                    <a:pt x="1706880" y="1324737"/>
                    <a:pt x="1324737" y="1706880"/>
                    <a:pt x="853440" y="1706880"/>
                  </a:cubicBezTo>
                  <a:cubicBezTo>
                    <a:pt x="382143" y="1706880"/>
                    <a:pt x="0" y="1324737"/>
                    <a:pt x="0" y="853440"/>
                  </a:cubicBezTo>
                  <a:close/>
                </a:path>
              </a:pathLst>
            </a:custGeom>
            <a:solidFill>
              <a:srgbClr val="65DF92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0"/>
                  </a:moveTo>
                  <a:lnTo>
                    <a:pt x="1706880" y="0"/>
                  </a:lnTo>
                  <a:lnTo>
                    <a:pt x="170688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65DF92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0"/>
              <a:ext cx="1706880" cy="17068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680"/>
                </a:lnSpc>
              </a:pPr>
              <a:r>
                <a:rPr lang="en-US" sz="64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?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579952" y="818134"/>
            <a:ext cx="9631740" cy="1472691"/>
            <a:chOff x="0" y="0"/>
            <a:chExt cx="12842320" cy="196358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2842321" cy="1963588"/>
            </a:xfrm>
            <a:custGeom>
              <a:avLst/>
              <a:gdLst/>
              <a:ahLst/>
              <a:cxnLst/>
              <a:rect r="r" b="b" t="t" l="l"/>
              <a:pathLst>
                <a:path h="1963588" w="12842321">
                  <a:moveTo>
                    <a:pt x="0" y="0"/>
                  </a:moveTo>
                  <a:lnTo>
                    <a:pt x="12842321" y="0"/>
                  </a:lnTo>
                  <a:lnTo>
                    <a:pt x="12842321" y="1963588"/>
                  </a:lnTo>
                  <a:lnTo>
                    <a:pt x="0" y="1963588"/>
                  </a:lnTo>
                  <a:close/>
                </a:path>
              </a:pathLst>
            </a:custGeom>
            <a:solidFill>
              <a:srgbClr val="65DF92">
                <a:alpha val="0"/>
              </a:srgbClr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0"/>
              <a:ext cx="12842320" cy="196358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99"/>
                </a:lnSpc>
              </a:pPr>
              <a:r>
                <a:rPr lang="en-US" sz="6999" b="true">
                  <a:solidFill>
                    <a:srgbClr val="65DF9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THINK &amp; DISCUSS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14400" y="3771900"/>
            <a:ext cx="16459200" cy="2743200"/>
            <a:chOff x="0" y="0"/>
            <a:chExt cx="21945600" cy="36576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1945600" cy="3657600"/>
            </a:xfrm>
            <a:custGeom>
              <a:avLst/>
              <a:gdLst/>
              <a:ahLst/>
              <a:cxnLst/>
              <a:rect r="r" b="b" t="t" l="l"/>
              <a:pathLst>
                <a:path h="365760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3657600"/>
                  </a:lnTo>
                  <a:lnTo>
                    <a:pt x="0" y="3657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6910" r="0" b="-6691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0"/>
              <a:ext cx="21945600" cy="36576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0" indent="0" lvl="0">
                <a:lnSpc>
                  <a:spcPts val="7679"/>
                </a:lnSpc>
                <a:spcBef>
                  <a:spcPct val="0"/>
                </a:spcBef>
              </a:pPr>
              <a:r>
                <a:rPr lang="en-US" sz="6399" strike="noStrike" u="none">
                  <a:solidFill>
                    <a:srgbClr val="1A1A2E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EVERY TIME YOU USE AI, IT REQUIRES ELECTRICITY AND WATER. SHOULD WE CARE?</a:t>
              </a: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5412887" y="7538873"/>
            <a:ext cx="2245207" cy="2245207"/>
          </a:xfrm>
          <a:custGeom>
            <a:avLst/>
            <a:gdLst/>
            <a:ahLst/>
            <a:cxnLst/>
            <a:rect r="r" b="b" t="t" l="l"/>
            <a:pathLst>
              <a:path h="2245207" w="2245207">
                <a:moveTo>
                  <a:pt x="0" y="0"/>
                </a:moveTo>
                <a:lnTo>
                  <a:pt x="2245206" y="0"/>
                </a:lnTo>
                <a:lnTo>
                  <a:pt x="2245206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5412887" y="7538873"/>
            <a:ext cx="2245207" cy="2245207"/>
          </a:xfrm>
          <a:custGeom>
            <a:avLst/>
            <a:gdLst/>
            <a:ahLst/>
            <a:cxnLst/>
            <a:rect r="r" b="b" t="t" l="l"/>
            <a:pathLst>
              <a:path h="2245207" w="2245207">
                <a:moveTo>
                  <a:pt x="0" y="0"/>
                </a:moveTo>
                <a:lnTo>
                  <a:pt x="2245206" y="0"/>
                </a:lnTo>
                <a:lnTo>
                  <a:pt x="2245206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5368312" y="9867112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46304"/>
            <a:chOff x="0" y="0"/>
            <a:chExt cx="24384000" cy="19507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95072"/>
            </a:xfrm>
            <a:custGeom>
              <a:avLst/>
              <a:gdLst/>
              <a:ahLst/>
              <a:cxnLst/>
              <a:rect r="r" b="b" t="t" l="l"/>
              <a:pathLst>
                <a:path h="195072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95072"/>
                  </a:lnTo>
                  <a:lnTo>
                    <a:pt x="0" y="195072"/>
                  </a:lnTo>
                  <a:close/>
                </a:path>
              </a:pathLst>
            </a:custGeom>
            <a:solidFill>
              <a:srgbClr val="65DF92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853440"/>
                  </a:moveTo>
                  <a:cubicBezTo>
                    <a:pt x="0" y="382143"/>
                    <a:pt x="382143" y="0"/>
                    <a:pt x="853440" y="0"/>
                  </a:cubicBezTo>
                  <a:cubicBezTo>
                    <a:pt x="1324737" y="0"/>
                    <a:pt x="1706880" y="382143"/>
                    <a:pt x="1706880" y="853440"/>
                  </a:cubicBezTo>
                  <a:cubicBezTo>
                    <a:pt x="1706880" y="1324737"/>
                    <a:pt x="1324737" y="1706880"/>
                    <a:pt x="853440" y="1706880"/>
                  </a:cubicBezTo>
                  <a:cubicBezTo>
                    <a:pt x="382143" y="1706880"/>
                    <a:pt x="0" y="1324737"/>
                    <a:pt x="0" y="853440"/>
                  </a:cubicBezTo>
                  <a:close/>
                </a:path>
              </a:pathLst>
            </a:custGeom>
            <a:solidFill>
              <a:srgbClr val="65DF92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0"/>
                  </a:moveTo>
                  <a:lnTo>
                    <a:pt x="1706880" y="0"/>
                  </a:lnTo>
                  <a:lnTo>
                    <a:pt x="170688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65DF92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0"/>
              <a:ext cx="1706880" cy="17068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680"/>
                </a:lnSpc>
              </a:pPr>
              <a:r>
                <a:rPr lang="en-US" sz="64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?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579952" y="818134"/>
            <a:ext cx="9631740" cy="1472691"/>
            <a:chOff x="0" y="0"/>
            <a:chExt cx="12842320" cy="196358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2842321" cy="1963588"/>
            </a:xfrm>
            <a:custGeom>
              <a:avLst/>
              <a:gdLst/>
              <a:ahLst/>
              <a:cxnLst/>
              <a:rect r="r" b="b" t="t" l="l"/>
              <a:pathLst>
                <a:path h="1963588" w="12842321">
                  <a:moveTo>
                    <a:pt x="0" y="0"/>
                  </a:moveTo>
                  <a:lnTo>
                    <a:pt x="12842321" y="0"/>
                  </a:lnTo>
                  <a:lnTo>
                    <a:pt x="12842321" y="1963588"/>
                  </a:lnTo>
                  <a:lnTo>
                    <a:pt x="0" y="1963588"/>
                  </a:lnTo>
                  <a:close/>
                </a:path>
              </a:pathLst>
            </a:custGeom>
            <a:solidFill>
              <a:srgbClr val="65DF92">
                <a:alpha val="0"/>
              </a:srgbClr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0"/>
              <a:ext cx="12842320" cy="196358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99"/>
                </a:lnSpc>
              </a:pPr>
              <a:r>
                <a:rPr lang="en-US" sz="6999" b="true">
                  <a:solidFill>
                    <a:srgbClr val="65DF9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THINK &amp; DISCUSS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28700" y="2613630"/>
            <a:ext cx="16459200" cy="2743200"/>
            <a:chOff x="0" y="0"/>
            <a:chExt cx="21945600" cy="36576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1945600" cy="3657600"/>
            </a:xfrm>
            <a:custGeom>
              <a:avLst/>
              <a:gdLst/>
              <a:ahLst/>
              <a:cxnLst/>
              <a:rect r="r" b="b" t="t" l="l"/>
              <a:pathLst>
                <a:path h="365760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3657600"/>
                  </a:lnTo>
                  <a:lnTo>
                    <a:pt x="0" y="3657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6910" r="0" b="-6691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0"/>
              <a:ext cx="21945600" cy="36576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0" indent="0" lvl="0">
                <a:lnSpc>
                  <a:spcPts val="7679"/>
                </a:lnSpc>
                <a:spcBef>
                  <a:spcPct val="0"/>
                </a:spcBef>
              </a:pPr>
              <a:r>
                <a:rPr lang="en-US" sz="6399" strike="noStrike" u="none">
                  <a:solidFill>
                    <a:srgbClr val="1A1A2E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EVERY TIME YOU USE AI, IT REQUIRES ELECTRICITY AND WATER. SHOULD WE CARE?</a:t>
              </a: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5412887" y="7538873"/>
            <a:ext cx="2245207" cy="2245207"/>
          </a:xfrm>
          <a:custGeom>
            <a:avLst/>
            <a:gdLst/>
            <a:ahLst/>
            <a:cxnLst/>
            <a:rect r="r" b="b" t="t" l="l"/>
            <a:pathLst>
              <a:path h="2245207" w="2245207">
                <a:moveTo>
                  <a:pt x="0" y="0"/>
                </a:moveTo>
                <a:lnTo>
                  <a:pt x="2245206" y="0"/>
                </a:lnTo>
                <a:lnTo>
                  <a:pt x="2245206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5412887" y="7538873"/>
            <a:ext cx="2245207" cy="2245207"/>
          </a:xfrm>
          <a:custGeom>
            <a:avLst/>
            <a:gdLst/>
            <a:ahLst/>
            <a:cxnLst/>
            <a:rect r="r" b="b" t="t" l="l"/>
            <a:pathLst>
              <a:path h="2245207" w="2245207">
                <a:moveTo>
                  <a:pt x="0" y="0"/>
                </a:moveTo>
                <a:lnTo>
                  <a:pt x="2245206" y="0"/>
                </a:lnTo>
                <a:lnTo>
                  <a:pt x="2245206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5368312" y="9867112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28700" y="5369890"/>
            <a:ext cx="13537927" cy="2543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799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Yes — small individual actions add up to massive collective impact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799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AI's total footprint is equivalent to a small country's emissions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799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Being informed helps us make better choices about when AI is worth using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799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We're not saying 'never use AI' — we're saying 'use it thoughtfully'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799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Tech companies should be transparent and invest in renewable energy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799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As consumers, we can advocate for more sustainable AI development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46304"/>
            <a:chOff x="0" y="0"/>
            <a:chExt cx="24384000" cy="19507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95072"/>
            </a:xfrm>
            <a:custGeom>
              <a:avLst/>
              <a:gdLst/>
              <a:ahLst/>
              <a:cxnLst/>
              <a:rect r="r" b="b" t="t" l="l"/>
              <a:pathLst>
                <a:path h="195072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95072"/>
                  </a:lnTo>
                  <a:lnTo>
                    <a:pt x="0" y="195072"/>
                  </a:lnTo>
                  <a:close/>
                </a:path>
              </a:pathLst>
            </a:custGeom>
            <a:solidFill>
              <a:srgbClr val="65DF92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853440"/>
                  </a:moveTo>
                  <a:cubicBezTo>
                    <a:pt x="0" y="382143"/>
                    <a:pt x="382143" y="0"/>
                    <a:pt x="853440" y="0"/>
                  </a:cubicBezTo>
                  <a:cubicBezTo>
                    <a:pt x="1324737" y="0"/>
                    <a:pt x="1706880" y="382143"/>
                    <a:pt x="1706880" y="853440"/>
                  </a:cubicBezTo>
                  <a:cubicBezTo>
                    <a:pt x="1706880" y="1324737"/>
                    <a:pt x="1324737" y="1706880"/>
                    <a:pt x="853440" y="1706880"/>
                  </a:cubicBezTo>
                  <a:cubicBezTo>
                    <a:pt x="382143" y="1706880"/>
                    <a:pt x="0" y="1324737"/>
                    <a:pt x="0" y="853440"/>
                  </a:cubicBezTo>
                  <a:close/>
                </a:path>
              </a:pathLst>
            </a:custGeom>
            <a:solidFill>
              <a:srgbClr val="65DF92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0"/>
                  </a:moveTo>
                  <a:lnTo>
                    <a:pt x="1706880" y="0"/>
                  </a:lnTo>
                  <a:lnTo>
                    <a:pt x="170688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65DF92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0"/>
              <a:ext cx="1706880" cy="17068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680"/>
                </a:lnSpc>
              </a:pPr>
              <a:r>
                <a:rPr lang="en-US" sz="64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?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579952" y="818134"/>
            <a:ext cx="9631740" cy="1472691"/>
            <a:chOff x="0" y="0"/>
            <a:chExt cx="12842320" cy="196358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2842321" cy="1963588"/>
            </a:xfrm>
            <a:custGeom>
              <a:avLst/>
              <a:gdLst/>
              <a:ahLst/>
              <a:cxnLst/>
              <a:rect r="r" b="b" t="t" l="l"/>
              <a:pathLst>
                <a:path h="1963588" w="12842321">
                  <a:moveTo>
                    <a:pt x="0" y="0"/>
                  </a:moveTo>
                  <a:lnTo>
                    <a:pt x="12842321" y="0"/>
                  </a:lnTo>
                  <a:lnTo>
                    <a:pt x="12842321" y="1963588"/>
                  </a:lnTo>
                  <a:lnTo>
                    <a:pt x="0" y="1963588"/>
                  </a:lnTo>
                  <a:close/>
                </a:path>
              </a:pathLst>
            </a:custGeom>
            <a:solidFill>
              <a:srgbClr val="65DF92">
                <a:alpha val="0"/>
              </a:srgbClr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0"/>
              <a:ext cx="12842320" cy="196358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99"/>
                </a:lnSpc>
              </a:pPr>
              <a:r>
                <a:rPr lang="en-US" sz="6999" b="true">
                  <a:solidFill>
                    <a:srgbClr val="65DF9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THINK &amp; DISCUSS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28700" y="3771900"/>
            <a:ext cx="16459200" cy="2743200"/>
            <a:chOff x="0" y="0"/>
            <a:chExt cx="21945600" cy="36576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1945600" cy="3657600"/>
            </a:xfrm>
            <a:custGeom>
              <a:avLst/>
              <a:gdLst/>
              <a:ahLst/>
              <a:cxnLst/>
              <a:rect r="r" b="b" t="t" l="l"/>
              <a:pathLst>
                <a:path h="365760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3657600"/>
                  </a:lnTo>
                  <a:lnTo>
                    <a:pt x="0" y="3657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6910" r="0" b="-6691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21945600" cy="3667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719"/>
                </a:lnSpc>
              </a:pPr>
              <a:r>
                <a:rPr lang="en-US" sz="5599">
                  <a:solidFill>
                    <a:srgbClr val="1A1A2E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EVERY TIME YOU USE AI, IT REQUIRES ELECTRICITY AND WATER. SHOULD WE CARE?</a:t>
              </a: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5412887" y="7538873"/>
            <a:ext cx="2245207" cy="2245207"/>
          </a:xfrm>
          <a:custGeom>
            <a:avLst/>
            <a:gdLst/>
            <a:ahLst/>
            <a:cxnLst/>
            <a:rect r="r" b="b" t="t" l="l"/>
            <a:pathLst>
              <a:path h="2245207" w="2245207">
                <a:moveTo>
                  <a:pt x="0" y="0"/>
                </a:moveTo>
                <a:lnTo>
                  <a:pt x="2245206" y="0"/>
                </a:lnTo>
                <a:lnTo>
                  <a:pt x="2245206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5412887" y="7538873"/>
            <a:ext cx="2245207" cy="2245207"/>
          </a:xfrm>
          <a:custGeom>
            <a:avLst/>
            <a:gdLst/>
            <a:ahLst/>
            <a:cxnLst/>
            <a:rect r="r" b="b" t="t" l="l"/>
            <a:pathLst>
              <a:path h="2245207" w="2245207">
                <a:moveTo>
                  <a:pt x="0" y="0"/>
                </a:moveTo>
                <a:lnTo>
                  <a:pt x="2245206" y="0"/>
                </a:lnTo>
                <a:lnTo>
                  <a:pt x="2245206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5368312" y="9867112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46304"/>
            <a:chOff x="0" y="0"/>
            <a:chExt cx="24384000" cy="19507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95072"/>
            </a:xfrm>
            <a:custGeom>
              <a:avLst/>
              <a:gdLst/>
              <a:ahLst/>
              <a:cxnLst/>
              <a:rect r="r" b="b" t="t" l="l"/>
              <a:pathLst>
                <a:path h="195072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95072"/>
                  </a:lnTo>
                  <a:lnTo>
                    <a:pt x="0" y="195072"/>
                  </a:lnTo>
                  <a:close/>
                </a:path>
              </a:pathLst>
            </a:custGeom>
            <a:solidFill>
              <a:srgbClr val="65DF92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853440"/>
                  </a:moveTo>
                  <a:cubicBezTo>
                    <a:pt x="0" y="382143"/>
                    <a:pt x="382143" y="0"/>
                    <a:pt x="853440" y="0"/>
                  </a:cubicBezTo>
                  <a:cubicBezTo>
                    <a:pt x="1324737" y="0"/>
                    <a:pt x="1706880" y="382143"/>
                    <a:pt x="1706880" y="853440"/>
                  </a:cubicBezTo>
                  <a:cubicBezTo>
                    <a:pt x="1706880" y="1324737"/>
                    <a:pt x="1324737" y="1706880"/>
                    <a:pt x="853440" y="1706880"/>
                  </a:cubicBezTo>
                  <a:cubicBezTo>
                    <a:pt x="382143" y="1706880"/>
                    <a:pt x="0" y="1324737"/>
                    <a:pt x="0" y="853440"/>
                  </a:cubicBezTo>
                  <a:close/>
                </a:path>
              </a:pathLst>
            </a:custGeom>
            <a:solidFill>
              <a:srgbClr val="65DF92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0"/>
                  </a:moveTo>
                  <a:lnTo>
                    <a:pt x="1706880" y="0"/>
                  </a:lnTo>
                  <a:lnTo>
                    <a:pt x="170688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65DF92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0"/>
              <a:ext cx="1706880" cy="17068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680"/>
                </a:lnSpc>
              </a:pPr>
              <a:r>
                <a:rPr lang="en-US" sz="64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?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579952" y="818134"/>
            <a:ext cx="9631740" cy="1472691"/>
            <a:chOff x="0" y="0"/>
            <a:chExt cx="12842320" cy="196358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2842321" cy="1963588"/>
            </a:xfrm>
            <a:custGeom>
              <a:avLst/>
              <a:gdLst/>
              <a:ahLst/>
              <a:cxnLst/>
              <a:rect r="r" b="b" t="t" l="l"/>
              <a:pathLst>
                <a:path h="1963588" w="12842321">
                  <a:moveTo>
                    <a:pt x="0" y="0"/>
                  </a:moveTo>
                  <a:lnTo>
                    <a:pt x="12842321" y="0"/>
                  </a:lnTo>
                  <a:lnTo>
                    <a:pt x="12842321" y="1963588"/>
                  </a:lnTo>
                  <a:lnTo>
                    <a:pt x="0" y="1963588"/>
                  </a:lnTo>
                  <a:close/>
                </a:path>
              </a:pathLst>
            </a:custGeom>
            <a:solidFill>
              <a:srgbClr val="65DF92">
                <a:alpha val="0"/>
              </a:srgbClr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0"/>
              <a:ext cx="12842320" cy="196358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99"/>
                </a:lnSpc>
              </a:pPr>
              <a:r>
                <a:rPr lang="en-US" sz="6999" b="true">
                  <a:solidFill>
                    <a:srgbClr val="65DF9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THINK &amp; DISCUSS</a:t>
              </a: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5412887" y="7538873"/>
            <a:ext cx="2245207" cy="2245207"/>
          </a:xfrm>
          <a:custGeom>
            <a:avLst/>
            <a:gdLst/>
            <a:ahLst/>
            <a:cxnLst/>
            <a:rect r="r" b="b" t="t" l="l"/>
            <a:pathLst>
              <a:path h="2245207" w="2245207">
                <a:moveTo>
                  <a:pt x="0" y="0"/>
                </a:moveTo>
                <a:lnTo>
                  <a:pt x="2245206" y="0"/>
                </a:lnTo>
                <a:lnTo>
                  <a:pt x="2245206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5412887" y="7538873"/>
            <a:ext cx="2245207" cy="2245207"/>
          </a:xfrm>
          <a:custGeom>
            <a:avLst/>
            <a:gdLst/>
            <a:ahLst/>
            <a:cxnLst/>
            <a:rect r="r" b="b" t="t" l="l"/>
            <a:pathLst>
              <a:path h="2245207" w="2245207">
                <a:moveTo>
                  <a:pt x="0" y="0"/>
                </a:moveTo>
                <a:lnTo>
                  <a:pt x="2245206" y="0"/>
                </a:lnTo>
                <a:lnTo>
                  <a:pt x="2245206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5368312" y="9867112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914400" y="2743200"/>
            <a:ext cx="16459200" cy="2743200"/>
            <a:chOff x="0" y="0"/>
            <a:chExt cx="21945600" cy="36576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1945600" cy="3657600"/>
            </a:xfrm>
            <a:custGeom>
              <a:avLst/>
              <a:gdLst/>
              <a:ahLst/>
              <a:cxnLst/>
              <a:rect r="r" b="b" t="t" l="l"/>
              <a:pathLst>
                <a:path h="365760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3657600"/>
                  </a:lnTo>
                  <a:lnTo>
                    <a:pt x="0" y="3657600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l="0" t="-66910" r="0" b="-66910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9525"/>
              <a:ext cx="21945600" cy="3667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719"/>
                </a:lnSpc>
              </a:pPr>
              <a:r>
                <a:rPr lang="en-US" b="true" sz="5599">
                  <a:solidFill>
                    <a:srgbClr val="1A1A2E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EVERY TIME YOU USE AI, IT REQUIRES ELECTRICITY AND WATER. SHOULD WE CARE?</a:t>
              </a: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1028700" y="5457825"/>
            <a:ext cx="14087326" cy="2543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799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Tech companies — they build and profit from AI systems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799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Governments — they set regulations and energy policies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799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Users — we make choices about when and how much to use AI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799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All of the above — responsibility is shared across the chain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799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Companies should: use renewable energy, improve efficiency, be transparent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799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Users can: use AI thoughtfully, advocate for sustainability, stay informed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828800"/>
            <a:chOff x="0" y="0"/>
            <a:chExt cx="24384000" cy="24384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2438400"/>
            </a:xfrm>
            <a:custGeom>
              <a:avLst/>
              <a:gdLst/>
              <a:ahLst/>
              <a:cxnLst/>
              <a:rect r="r" b="b" t="t" l="l"/>
              <a:pathLst>
                <a:path h="24384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438400"/>
                  </a:lnTo>
                  <a:lnTo>
                    <a:pt x="0" y="2438400"/>
                  </a:lnTo>
                  <a:close/>
                </a:path>
              </a:pathLst>
            </a:custGeom>
            <a:solidFill>
              <a:srgbClr val="65DF92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178054"/>
            <a:ext cx="16459200" cy="1472691"/>
            <a:chOff x="0" y="0"/>
            <a:chExt cx="21945600" cy="196358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945600" cy="1963588"/>
            </a:xfrm>
            <a:custGeom>
              <a:avLst/>
              <a:gdLst/>
              <a:ahLst/>
              <a:cxnLst/>
              <a:rect r="r" b="b" t="t" l="l"/>
              <a:pathLst>
                <a:path h="1963588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963588"/>
                  </a:lnTo>
                  <a:lnTo>
                    <a:pt x="0" y="196358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6724" r="0" b="-148815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1945600" cy="196358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99"/>
                </a:lnSpc>
              </a:pPr>
              <a:r>
                <a:rPr lang="en-US" b="true" sz="6999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USING AI RESPONSIBLY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14400" y="2560320"/>
            <a:ext cx="731520" cy="731520"/>
            <a:chOff x="0" y="0"/>
            <a:chExt cx="975360" cy="97536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75360" cy="975360"/>
            </a:xfrm>
            <a:custGeom>
              <a:avLst/>
              <a:gdLst/>
              <a:ahLst/>
              <a:cxnLst/>
              <a:rect r="r" b="b" t="t" l="l"/>
              <a:pathLst>
                <a:path h="975360" w="975360">
                  <a:moveTo>
                    <a:pt x="0" y="0"/>
                  </a:moveTo>
                  <a:lnTo>
                    <a:pt x="975360" y="0"/>
                  </a:lnTo>
                  <a:lnTo>
                    <a:pt x="975360" y="975360"/>
                  </a:lnTo>
                  <a:lnTo>
                    <a:pt x="0" y="975360"/>
                  </a:lnTo>
                  <a:close/>
                </a:path>
              </a:pathLst>
            </a:custGeom>
            <a:solidFill>
              <a:srgbClr val="65DF92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0"/>
              <a:ext cx="975360" cy="9753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1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814154" y="2571750"/>
            <a:ext cx="15179040" cy="914400"/>
            <a:chOff x="0" y="0"/>
            <a:chExt cx="20238720" cy="12192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0238720" cy="1219200"/>
            </a:xfrm>
            <a:custGeom>
              <a:avLst/>
              <a:gdLst/>
              <a:ahLst/>
              <a:cxnLst/>
              <a:rect r="r" b="b" t="t" l="l"/>
              <a:pathLst>
                <a:path h="1219200" w="20238720">
                  <a:moveTo>
                    <a:pt x="0" y="0"/>
                  </a:moveTo>
                  <a:lnTo>
                    <a:pt x="20238720" y="0"/>
                  </a:lnTo>
                  <a:lnTo>
                    <a:pt x="2023872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73451" r="0" b="-273451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28575"/>
              <a:ext cx="20238720" cy="12477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 b="true">
                  <a:solidFill>
                    <a:srgbClr val="1A1A2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Think before you query</a:t>
              </a: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 — do you really need AI for this task?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914400" y="3749040"/>
            <a:ext cx="731520" cy="731520"/>
            <a:chOff x="0" y="0"/>
            <a:chExt cx="975360" cy="97536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975360" cy="975360"/>
            </a:xfrm>
            <a:custGeom>
              <a:avLst/>
              <a:gdLst/>
              <a:ahLst/>
              <a:cxnLst/>
              <a:rect r="r" b="b" t="t" l="l"/>
              <a:pathLst>
                <a:path h="975360" w="975360">
                  <a:moveTo>
                    <a:pt x="0" y="0"/>
                  </a:moveTo>
                  <a:lnTo>
                    <a:pt x="975360" y="0"/>
                  </a:lnTo>
                  <a:lnTo>
                    <a:pt x="975360" y="975360"/>
                  </a:lnTo>
                  <a:lnTo>
                    <a:pt x="0" y="975360"/>
                  </a:lnTo>
                  <a:close/>
                </a:path>
              </a:pathLst>
            </a:custGeom>
            <a:solidFill>
              <a:srgbClr val="65DF92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0"/>
              <a:ext cx="975360" cy="9753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2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814154" y="3760470"/>
            <a:ext cx="15179040" cy="914400"/>
            <a:chOff x="0" y="0"/>
            <a:chExt cx="20238720" cy="12192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0238720" cy="1219200"/>
            </a:xfrm>
            <a:custGeom>
              <a:avLst/>
              <a:gdLst/>
              <a:ahLst/>
              <a:cxnLst/>
              <a:rect r="r" b="b" t="t" l="l"/>
              <a:pathLst>
                <a:path h="1219200" w="20238720">
                  <a:moveTo>
                    <a:pt x="0" y="0"/>
                  </a:moveTo>
                  <a:lnTo>
                    <a:pt x="20238720" y="0"/>
                  </a:lnTo>
                  <a:lnTo>
                    <a:pt x="2023872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73451" r="0" b="-273451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28575"/>
              <a:ext cx="20238720" cy="12477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 b="true">
                  <a:solidFill>
                    <a:srgbClr val="1A1A2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Simple questions often don't need AI</a:t>
              </a: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 — check your own knowledge first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14400" y="4937760"/>
            <a:ext cx="731520" cy="731520"/>
            <a:chOff x="0" y="0"/>
            <a:chExt cx="975360" cy="97536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975360" cy="975360"/>
            </a:xfrm>
            <a:custGeom>
              <a:avLst/>
              <a:gdLst/>
              <a:ahLst/>
              <a:cxnLst/>
              <a:rect r="r" b="b" t="t" l="l"/>
              <a:pathLst>
                <a:path h="975360" w="975360">
                  <a:moveTo>
                    <a:pt x="0" y="0"/>
                  </a:moveTo>
                  <a:lnTo>
                    <a:pt x="975360" y="0"/>
                  </a:lnTo>
                  <a:lnTo>
                    <a:pt x="975360" y="975360"/>
                  </a:lnTo>
                  <a:lnTo>
                    <a:pt x="0" y="975360"/>
                  </a:lnTo>
                  <a:close/>
                </a:path>
              </a:pathLst>
            </a:custGeom>
            <a:solidFill>
              <a:srgbClr val="65DF92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0"/>
              <a:ext cx="975360" cy="9753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3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814154" y="4949190"/>
            <a:ext cx="15179040" cy="914400"/>
            <a:chOff x="0" y="0"/>
            <a:chExt cx="20238720" cy="1219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20238720" cy="1219200"/>
            </a:xfrm>
            <a:custGeom>
              <a:avLst/>
              <a:gdLst/>
              <a:ahLst/>
              <a:cxnLst/>
              <a:rect r="r" b="b" t="t" l="l"/>
              <a:pathLst>
                <a:path h="1219200" w="20238720">
                  <a:moveTo>
                    <a:pt x="0" y="0"/>
                  </a:moveTo>
                  <a:lnTo>
                    <a:pt x="20238720" y="0"/>
                  </a:lnTo>
                  <a:lnTo>
                    <a:pt x="2023872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73451" r="0" b="-273451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28575"/>
              <a:ext cx="20238720" cy="12477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Batch your AI requests rather than sending many small ones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914400" y="6126480"/>
            <a:ext cx="731520" cy="731520"/>
            <a:chOff x="0" y="0"/>
            <a:chExt cx="975360" cy="97536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975360" cy="975360"/>
            </a:xfrm>
            <a:custGeom>
              <a:avLst/>
              <a:gdLst/>
              <a:ahLst/>
              <a:cxnLst/>
              <a:rect r="r" b="b" t="t" l="l"/>
              <a:pathLst>
                <a:path h="975360" w="975360">
                  <a:moveTo>
                    <a:pt x="0" y="0"/>
                  </a:moveTo>
                  <a:lnTo>
                    <a:pt x="975360" y="0"/>
                  </a:lnTo>
                  <a:lnTo>
                    <a:pt x="975360" y="975360"/>
                  </a:lnTo>
                  <a:lnTo>
                    <a:pt x="0" y="975360"/>
                  </a:lnTo>
                  <a:close/>
                </a:path>
              </a:pathLst>
            </a:custGeom>
            <a:solidFill>
              <a:srgbClr val="65DF92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0"/>
              <a:ext cx="975360" cy="9753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4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814154" y="6137910"/>
            <a:ext cx="15179040" cy="914400"/>
            <a:chOff x="0" y="0"/>
            <a:chExt cx="20238720" cy="12192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20238720" cy="1219200"/>
            </a:xfrm>
            <a:custGeom>
              <a:avLst/>
              <a:gdLst/>
              <a:ahLst/>
              <a:cxnLst/>
              <a:rect r="r" b="b" t="t" l="l"/>
              <a:pathLst>
                <a:path h="1219200" w="20238720">
                  <a:moveTo>
                    <a:pt x="0" y="0"/>
                  </a:moveTo>
                  <a:lnTo>
                    <a:pt x="20238720" y="0"/>
                  </a:lnTo>
                  <a:lnTo>
                    <a:pt x="2023872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73451" r="0" b="-273451"/>
              </a:stretch>
            </a:blip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28575"/>
              <a:ext cx="20238720" cy="12477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 b="true">
                  <a:solidFill>
                    <a:srgbClr val="1A1A2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Consider the source of AI tools</a:t>
              </a: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 — some companies use more renewable energy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914400" y="7315200"/>
            <a:ext cx="731520" cy="731520"/>
            <a:chOff x="0" y="0"/>
            <a:chExt cx="975360" cy="97536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975360" cy="975360"/>
            </a:xfrm>
            <a:custGeom>
              <a:avLst/>
              <a:gdLst/>
              <a:ahLst/>
              <a:cxnLst/>
              <a:rect r="r" b="b" t="t" l="l"/>
              <a:pathLst>
                <a:path h="975360" w="975360">
                  <a:moveTo>
                    <a:pt x="0" y="0"/>
                  </a:moveTo>
                  <a:lnTo>
                    <a:pt x="975360" y="0"/>
                  </a:lnTo>
                  <a:lnTo>
                    <a:pt x="975360" y="975360"/>
                  </a:lnTo>
                  <a:lnTo>
                    <a:pt x="0" y="975360"/>
                  </a:lnTo>
                  <a:close/>
                </a:path>
              </a:pathLst>
            </a:custGeom>
            <a:solidFill>
              <a:srgbClr val="65DF92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0"/>
              <a:ext cx="975360" cy="9753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5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814154" y="7326630"/>
            <a:ext cx="14100245" cy="914400"/>
            <a:chOff x="0" y="0"/>
            <a:chExt cx="18800326" cy="12192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8800327" cy="1219200"/>
            </a:xfrm>
            <a:custGeom>
              <a:avLst/>
              <a:gdLst/>
              <a:ahLst/>
              <a:cxnLst/>
              <a:rect r="r" b="b" t="t" l="l"/>
              <a:pathLst>
                <a:path h="1219200" w="18800327">
                  <a:moveTo>
                    <a:pt x="0" y="0"/>
                  </a:moveTo>
                  <a:lnTo>
                    <a:pt x="18800327" y="0"/>
                  </a:lnTo>
                  <a:lnTo>
                    <a:pt x="18800327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73451" r="-7650" b="-273451"/>
              </a:stretch>
            </a:blip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28575"/>
              <a:ext cx="18800326" cy="12477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 b="true">
                  <a:solidFill>
                    <a:srgbClr val="1A1A2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Advocate for transparency </a:t>
              </a: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— we need to know AI's true environmental cost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914400" y="8778240"/>
            <a:ext cx="13921752" cy="914400"/>
            <a:chOff x="0" y="0"/>
            <a:chExt cx="18562336" cy="12192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8562337" cy="1219200"/>
            </a:xfrm>
            <a:custGeom>
              <a:avLst/>
              <a:gdLst/>
              <a:ahLst/>
              <a:cxnLst/>
              <a:rect r="r" b="b" t="t" l="l"/>
              <a:pathLst>
                <a:path h="1219200" w="18562337">
                  <a:moveTo>
                    <a:pt x="0" y="0"/>
                  </a:moveTo>
                  <a:lnTo>
                    <a:pt x="18562337" y="0"/>
                  </a:lnTo>
                  <a:lnTo>
                    <a:pt x="18562337" y="1219200"/>
                  </a:lnTo>
                  <a:lnTo>
                    <a:pt x="0" y="1219200"/>
                  </a:lnTo>
                  <a:close/>
                </a:path>
              </a:pathLst>
            </a:custGeom>
            <a:solidFill>
              <a:srgbClr val="1A1A2E"/>
            </a:solidFill>
          </p:spPr>
        </p:sp>
      </p:grpSp>
      <p:grpSp>
        <p:nvGrpSpPr>
          <p:cNvPr name="Group 39" id="39"/>
          <p:cNvGrpSpPr/>
          <p:nvPr/>
        </p:nvGrpSpPr>
        <p:grpSpPr>
          <a:xfrm rot="0">
            <a:off x="1028700" y="8983980"/>
            <a:ext cx="14010724" cy="548640"/>
            <a:chOff x="0" y="0"/>
            <a:chExt cx="18680966" cy="73152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18680965" cy="731520"/>
            </a:xfrm>
            <a:custGeom>
              <a:avLst/>
              <a:gdLst/>
              <a:ahLst/>
              <a:cxnLst/>
              <a:rect r="r" b="b" t="t" l="l"/>
              <a:pathLst>
                <a:path h="731520" w="18680965">
                  <a:moveTo>
                    <a:pt x="0" y="0"/>
                  </a:moveTo>
                  <a:lnTo>
                    <a:pt x="18680965" y="0"/>
                  </a:lnTo>
                  <a:lnTo>
                    <a:pt x="18680965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58571" r="-12254" b="-558571"/>
              </a:stretch>
            </a:blipFill>
          </p:spPr>
        </p:sp>
        <p:sp>
          <p:nvSpPr>
            <p:cNvPr name="TextBox 41" id="41"/>
            <p:cNvSpPr txBox="true"/>
            <p:nvPr/>
          </p:nvSpPr>
          <p:spPr>
            <a:xfrm>
              <a:off x="0" y="-57150"/>
              <a:ext cx="18680966" cy="78867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120"/>
                </a:lnSpc>
              </a:pPr>
              <a:r>
                <a:rPr lang="en-US" sz="26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💡 KEY TAKEAWAY: Every choice we make about technology has consequences. Use AI thoughtfully.</a:t>
              </a:r>
            </a:p>
          </p:txBody>
        </p:sp>
      </p:grpSp>
      <p:sp>
        <p:nvSpPr>
          <p:cNvPr name="Freeform 42" id="42"/>
          <p:cNvSpPr/>
          <p:nvPr/>
        </p:nvSpPr>
        <p:spPr>
          <a:xfrm flipH="false" flipV="false" rot="0">
            <a:off x="15412887" y="7538873"/>
            <a:ext cx="2245207" cy="2245207"/>
          </a:xfrm>
          <a:custGeom>
            <a:avLst/>
            <a:gdLst/>
            <a:ahLst/>
            <a:cxnLst/>
            <a:rect r="r" b="b" t="t" l="l"/>
            <a:pathLst>
              <a:path h="2245207" w="2245207">
                <a:moveTo>
                  <a:pt x="0" y="0"/>
                </a:moveTo>
                <a:lnTo>
                  <a:pt x="2245206" y="0"/>
                </a:lnTo>
                <a:lnTo>
                  <a:pt x="2245206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3" id="43"/>
          <p:cNvSpPr txBox="true"/>
          <p:nvPr/>
        </p:nvSpPr>
        <p:spPr>
          <a:xfrm rot="0">
            <a:off x="15368312" y="9867112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828800"/>
            <a:chOff x="0" y="0"/>
            <a:chExt cx="24384000" cy="24384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2438400"/>
            </a:xfrm>
            <a:custGeom>
              <a:avLst/>
              <a:gdLst/>
              <a:ahLst/>
              <a:cxnLst/>
              <a:rect r="r" b="b" t="t" l="l"/>
              <a:pathLst>
                <a:path h="24384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438400"/>
                  </a:lnTo>
                  <a:lnTo>
                    <a:pt x="0" y="2438400"/>
                  </a:lnTo>
                  <a:close/>
                </a:path>
              </a:pathLst>
            </a:custGeom>
            <a:solidFill>
              <a:srgbClr val="65DF92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178056"/>
            <a:ext cx="16459200" cy="1472688"/>
            <a:chOff x="0" y="0"/>
            <a:chExt cx="21945600" cy="196358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945600" cy="1963584"/>
            </a:xfrm>
            <a:custGeom>
              <a:avLst/>
              <a:gdLst/>
              <a:ahLst/>
              <a:cxnLst/>
              <a:rect r="r" b="b" t="t" l="l"/>
              <a:pathLst>
                <a:path h="1963584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963584"/>
                  </a:lnTo>
                  <a:lnTo>
                    <a:pt x="0" y="19635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6725" r="0" b="-148815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1945600" cy="19635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99"/>
                </a:lnSpc>
              </a:pPr>
              <a:r>
                <a:rPr lang="en-US" b="true" sz="6999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REPOR</a:t>
              </a:r>
              <a:r>
                <a:rPr lang="en-US" b="true" sz="6999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TING &amp; SUPPORT RESOURCES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5368312" y="9867112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0" y="3332756"/>
            <a:ext cx="18288000" cy="35738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631"/>
              </a:lnSpc>
            </a:pPr>
            <a:r>
              <a:rPr lang="en-US" sz="469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IF YOU ENCOUNTER INAPPROPRIATE CONTENT, OR ONLINE BULLYING:</a:t>
            </a:r>
          </a:p>
          <a:p>
            <a:pPr algn="ctr" marL="0" indent="0" lvl="0">
              <a:lnSpc>
                <a:spcPts val="5631"/>
              </a:lnSpc>
            </a:pPr>
          </a:p>
          <a:p>
            <a:pPr algn="ctr">
              <a:lnSpc>
                <a:spcPts val="5631"/>
              </a:lnSpc>
              <a:spcBef>
                <a:spcPct val="0"/>
              </a:spcBef>
            </a:pPr>
            <a:r>
              <a:rPr lang="en-US" sz="469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YOUR TUTOR, HEAD OF YEAR, OR SAFEGUARDING LEAD IS AVAILABLE TO ASSIST YOU.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5412887" y="7538873"/>
            <a:ext cx="2245207" cy="2245207"/>
          </a:xfrm>
          <a:custGeom>
            <a:avLst/>
            <a:gdLst/>
            <a:ahLst/>
            <a:cxnLst/>
            <a:rect r="r" b="b" t="t" l="l"/>
            <a:pathLst>
              <a:path h="2245207" w="2245207">
                <a:moveTo>
                  <a:pt x="0" y="0"/>
                </a:moveTo>
                <a:lnTo>
                  <a:pt x="2245206" y="0"/>
                </a:lnTo>
                <a:lnTo>
                  <a:pt x="2245206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828800"/>
            <a:chOff x="0" y="0"/>
            <a:chExt cx="24384000" cy="24384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2438400"/>
            </a:xfrm>
            <a:custGeom>
              <a:avLst/>
              <a:gdLst/>
              <a:ahLst/>
              <a:cxnLst/>
              <a:rect r="r" b="b" t="t" l="l"/>
              <a:pathLst>
                <a:path h="24384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438400"/>
                  </a:lnTo>
                  <a:lnTo>
                    <a:pt x="0" y="2438400"/>
                  </a:lnTo>
                  <a:close/>
                </a:path>
              </a:pathLst>
            </a:custGeom>
            <a:solidFill>
              <a:srgbClr val="65DF92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178056"/>
            <a:ext cx="16459200" cy="1472688"/>
            <a:chOff x="0" y="0"/>
            <a:chExt cx="21945600" cy="196358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945600" cy="1963584"/>
            </a:xfrm>
            <a:custGeom>
              <a:avLst/>
              <a:gdLst/>
              <a:ahLst/>
              <a:cxnLst/>
              <a:rect r="r" b="b" t="t" l="l"/>
              <a:pathLst>
                <a:path h="1963584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963584"/>
                  </a:lnTo>
                  <a:lnTo>
                    <a:pt x="0" y="19635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6725" r="0" b="-148815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1945600" cy="19635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99"/>
                </a:lnSpc>
              </a:pPr>
              <a:r>
                <a:rPr lang="en-US" b="true" sz="6999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REPOR</a:t>
              </a:r>
              <a:r>
                <a:rPr lang="en-US" b="true" sz="6999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TING &amp; SUPPORT RESOURCES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5368312" y="9867112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011096" y="2415289"/>
            <a:ext cx="6882945" cy="6991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b="true" sz="27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General Online Safety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b="true" sz="2700">
                <a:solidFill>
                  <a:srgbClr val="0A48A5"/>
                </a:solidFill>
                <a:latin typeface="Poppins Bold"/>
                <a:ea typeface="Poppins Bold"/>
                <a:cs typeface="Poppins Bold"/>
                <a:sym typeface="Poppins Bold"/>
              </a:rPr>
              <a:t>UK Safer Internet Centre:</a:t>
            </a:r>
            <a:r>
              <a:rPr lang="en-US" sz="2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saferinternet.org.uk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b="true" sz="2700">
                <a:solidFill>
                  <a:srgbClr val="0A48A5"/>
                </a:solidFill>
                <a:latin typeface="Poppins Bold"/>
                <a:ea typeface="Poppins Bold"/>
                <a:cs typeface="Poppins Bold"/>
                <a:sym typeface="Poppins Bold"/>
              </a:rPr>
              <a:t>NSPCC</a:t>
            </a:r>
            <a:r>
              <a:rPr lang="en-US" sz="2700">
                <a:solidFill>
                  <a:srgbClr val="0A48A5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sz="2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nspcc.org.uk/keeping-children-safe/online-safety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b="true" sz="2700">
                <a:solidFill>
                  <a:srgbClr val="0A48A5"/>
                </a:solidFill>
                <a:latin typeface="Poppins Bold"/>
                <a:ea typeface="Poppins Bold"/>
                <a:cs typeface="Poppins Bold"/>
                <a:sym typeface="Poppins Bold"/>
              </a:rPr>
              <a:t>ThinkUKnow: 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sz="2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thinkuknow.co.uk?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b="true" sz="2700">
                <a:solidFill>
                  <a:srgbClr val="0A48A5"/>
                </a:solidFill>
                <a:latin typeface="Poppins Bold"/>
                <a:ea typeface="Poppins Bold"/>
                <a:cs typeface="Poppins Bold"/>
                <a:sym typeface="Poppins Bold"/>
              </a:rPr>
              <a:t>Childline:</a:t>
            </a:r>
            <a:r>
              <a:rPr lang="en-US" sz="2700">
                <a:solidFill>
                  <a:srgbClr val="0A48A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sz="2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0800 1111 or childline.org.uk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</a:p>
          <a:p>
            <a:pPr algn="l">
              <a:lnSpc>
                <a:spcPts val="3240"/>
              </a:lnSpc>
              <a:spcBef>
                <a:spcPct val="0"/>
              </a:spcBef>
            </a:pPr>
          </a:p>
          <a:p>
            <a:pPr algn="l">
              <a:lnSpc>
                <a:spcPts val="3240"/>
              </a:lnSpc>
              <a:spcBef>
                <a:spcPct val="0"/>
              </a:spcBef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2324166"/>
            <a:ext cx="6671453" cy="8103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b="true" sz="2700" spc="5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For Deepfake/Image-Based Abuse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b="true" sz="2700" spc="51">
                <a:solidFill>
                  <a:srgbClr val="0A48A5"/>
                </a:solidFill>
                <a:latin typeface="Poppins Bold"/>
                <a:ea typeface="Poppins Bold"/>
                <a:cs typeface="Poppins Bold"/>
                <a:sym typeface="Poppins Bold"/>
              </a:rPr>
              <a:t>CEOP (Child Exploitation and Online Protection): 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700" spc="5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ceop.police.uk/safety-centre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b="true" sz="2700" spc="51">
                <a:solidFill>
                  <a:srgbClr val="0A48A5"/>
                </a:solidFill>
                <a:latin typeface="Poppins Bold"/>
                <a:ea typeface="Poppins Bold"/>
                <a:cs typeface="Poppins Bold"/>
                <a:sym typeface="Poppins Bold"/>
              </a:rPr>
              <a:t>Mental Health Support Childline: 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700" spc="5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0800 1111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b="true" sz="2700" spc="51">
                <a:solidFill>
                  <a:srgbClr val="0A48A5"/>
                </a:solidFill>
                <a:latin typeface="Poppins Bold"/>
                <a:ea typeface="Poppins Bold"/>
                <a:cs typeface="Poppins Bold"/>
                <a:sym typeface="Poppins Bold"/>
              </a:rPr>
              <a:t>Young Minds:</a:t>
            </a:r>
            <a:r>
              <a:rPr lang="en-US" b="true" sz="2700" spc="51">
                <a:solidFill>
                  <a:srgbClr val="5E17EB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700" spc="5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youngminds.org.uk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b="true" sz="2700" spc="51">
                <a:solidFill>
                  <a:srgbClr val="004AAD"/>
                </a:solidFill>
                <a:latin typeface="Poppins Bold"/>
                <a:ea typeface="Poppins Bold"/>
                <a:cs typeface="Poppins Bold"/>
                <a:sym typeface="Poppins Bold"/>
              </a:rPr>
              <a:t>Internet Watch Foundation: 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700" spc="5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report at iwf.org.uk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</a:p>
          <a:p>
            <a:pPr algn="l">
              <a:lnSpc>
                <a:spcPts val="3779"/>
              </a:lnSpc>
              <a:spcBef>
                <a:spcPct val="0"/>
              </a:spcBef>
            </a:pPr>
          </a:p>
          <a:p>
            <a:pPr algn="l">
              <a:lnSpc>
                <a:spcPts val="3779"/>
              </a:lnSpc>
              <a:spcBef>
                <a:spcPct val="0"/>
              </a:spcBef>
            </a:pP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5412887" y="7538873"/>
            <a:ext cx="2245207" cy="2245207"/>
          </a:xfrm>
          <a:custGeom>
            <a:avLst/>
            <a:gdLst/>
            <a:ahLst/>
            <a:cxnLst/>
            <a:rect r="r" b="b" t="t" l="l"/>
            <a:pathLst>
              <a:path h="2245207" w="2245207">
                <a:moveTo>
                  <a:pt x="0" y="0"/>
                </a:moveTo>
                <a:lnTo>
                  <a:pt x="2245206" y="0"/>
                </a:lnTo>
                <a:lnTo>
                  <a:pt x="2245206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DAG_iilDtHU</dc:identifier>
  <dcterms:modified xsi:type="dcterms:W3CDTF">2011-08-01T06:04:30Z</dcterms:modified>
  <cp:revision>1</cp:revision>
  <dc:title>AI_Awareness_5min_Lesson_Starters.pptx</dc:title>
</cp:coreProperties>
</file>