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7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Trebuchet MS Bold" charset="1" panose="020B0703020202020204"/>
      <p:regular r:id="rId20"/>
    </p:embeddedFont>
    <p:embeddedFont>
      <p:font typeface="Calibri (MS)" charset="1" panose="020F0502020204030204"/>
      <p:regular r:id="rId21"/>
    </p:embeddedFont>
    <p:embeddedFont>
      <p:font typeface="Poppins Bold" charset="1" panose="00000800000000000000"/>
      <p:regular r:id="rId22"/>
    </p:embeddedFont>
    <p:embeddedFont>
      <p:font typeface="Inter Bold" charset="1" panose="02000503000000020004"/>
      <p:regular r:id="rId24"/>
    </p:embeddedFont>
    <p:embeddedFont>
      <p:font typeface="Poppins" charset="1" panose="00000500000000000000"/>
      <p:regular r:id="rId25"/>
    </p:embeddedFont>
    <p:embeddedFont>
      <p:font typeface="Calibri (MS) Italics" charset="1" panose="020F05020202040A0204"/>
      <p:regular r:id="rId26"/>
    </p:embeddedFont>
    <p:embeddedFont>
      <p:font typeface="Calibri (MS) Bold" charset="1" panose="020F0702030404030204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notesMasters/notesMaster1.xml" Type="http://schemas.openxmlformats.org/officeDocument/2006/relationships/notesMaster"/><Relationship Id="rId18" Target="theme/theme2.xml" Type="http://schemas.openxmlformats.org/officeDocument/2006/relationships/theme"/><Relationship Id="rId19" Target="notesSlides/notesSlide1.xml" Type="http://schemas.openxmlformats.org/officeDocument/2006/relationships/notes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notesSlides/notesSlide2.xml" Type="http://schemas.openxmlformats.org/officeDocument/2006/relationships/notes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notesSlides/notesSlide3.xml" Type="http://schemas.openxmlformats.org/officeDocument/2006/relationships/notesSlide"/><Relationship Id="rId28" Target="notesSlides/notesSlide4.xml" Type="http://schemas.openxmlformats.org/officeDocument/2006/relationships/notesSlide"/><Relationship Id="rId29" Target="notesSlides/notesSlide5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6.xml" Type="http://schemas.openxmlformats.org/officeDocument/2006/relationships/notesSlide"/><Relationship Id="rId31" Target="notesSlides/notesSlide7.xml" Type="http://schemas.openxmlformats.org/officeDocument/2006/relationships/notesSlide"/><Relationship Id="rId32" Target="notesSlides/notesSlide8.xml" Type="http://schemas.openxmlformats.org/officeDocument/2006/relationships/notesSlide"/><Relationship Id="rId33" Target="notesSlides/notesSlide9.xml" Type="http://schemas.openxmlformats.org/officeDocument/2006/relationships/notesSlide"/><Relationship Id="rId34" Target="fonts/font34.fntdata" Type="http://schemas.openxmlformats.org/officeDocument/2006/relationships/font"/><Relationship Id="rId35" Target="notesSlides/notesSlide10.xml" Type="http://schemas.openxmlformats.org/officeDocument/2006/relationships/notesSlide"/><Relationship Id="rId36" Target="notesSlides/notesSlide11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274320" cy="10287000"/>
            <a:chOff x="0" y="0"/>
            <a:chExt cx="36576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576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365760">
                  <a:moveTo>
                    <a:pt x="0" y="0"/>
                  </a:moveTo>
                  <a:lnTo>
                    <a:pt x="365760" y="0"/>
                  </a:lnTo>
                  <a:lnTo>
                    <a:pt x="36576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3291840"/>
            <a:ext cx="16459200" cy="2194560"/>
            <a:chOff x="0" y="0"/>
            <a:chExt cx="21945600" cy="29260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2926080"/>
            </a:xfrm>
            <a:custGeom>
              <a:avLst/>
              <a:gdLst/>
              <a:ahLst/>
              <a:cxnLst/>
              <a:rect r="r" b="b" t="t" l="l"/>
              <a:pathLst>
                <a:path h="29260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926080"/>
                  </a:lnTo>
                  <a:lnTo>
                    <a:pt x="0" y="2926080"/>
                  </a:lnTo>
                  <a:close/>
                </a:path>
              </a:pathLst>
            </a:custGeom>
            <a:solidFill>
              <a:srgbClr val="1A1A2E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21945600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00"/>
                </a:lnSpc>
              </a:pPr>
              <a:r>
                <a:rPr lang="en-US" b="true" sz="8000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YOUR AI-READY FUTURE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5852160"/>
            <a:ext cx="16459200" cy="1463040"/>
            <a:chOff x="0" y="0"/>
            <a:chExt cx="21945600" cy="19507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945600" cy="1950720"/>
            </a:xfrm>
            <a:custGeom>
              <a:avLst/>
              <a:gdLst/>
              <a:ahLst/>
              <a:cxnLst/>
              <a:rect r="r" b="b" t="t" l="l"/>
              <a:pathLst>
                <a:path h="195072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206" r="0" b="-169206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21945600" cy="201739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FF7EE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Preparing for careers in an AI-transformed world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9326880"/>
            <a:ext cx="16459200" cy="548640"/>
            <a:chOff x="0" y="0"/>
            <a:chExt cx="21945600" cy="7315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945600" cy="731520"/>
            </a:xfrm>
            <a:custGeom>
              <a:avLst/>
              <a:gdLst/>
              <a:ahLst/>
              <a:cxnLst/>
              <a:rect r="r" b="b" t="t" l="l"/>
              <a:pathLst>
                <a:path h="73152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4551" r="0" b="-534551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21945600" cy="7791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66666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AI AWARENESS DAY  •  5-Minute Lesson Starter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914400" y="446707"/>
            <a:ext cx="2245207" cy="2228878"/>
          </a:xfrm>
          <a:custGeom>
            <a:avLst/>
            <a:gdLst/>
            <a:ahLst/>
            <a:cxnLst/>
            <a:rect r="r" b="b" t="t" l="l"/>
            <a:pathLst>
              <a:path h="2228878" w="2245207">
                <a:moveTo>
                  <a:pt x="0" y="0"/>
                </a:moveTo>
                <a:lnTo>
                  <a:pt x="2245207" y="0"/>
                </a:lnTo>
                <a:lnTo>
                  <a:pt x="2245207" y="2228878"/>
                </a:lnTo>
                <a:lnTo>
                  <a:pt x="0" y="2228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5624124" y="9629775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46304" cy="10287000"/>
            <a:chOff x="0" y="0"/>
            <a:chExt cx="195072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507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95072">
                  <a:moveTo>
                    <a:pt x="0" y="0"/>
                  </a:moveTo>
                  <a:lnTo>
                    <a:pt x="195072" y="0"/>
                  </a:lnTo>
                  <a:lnTo>
                    <a:pt x="195072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40689" y="292357"/>
            <a:ext cx="16459200" cy="1472686"/>
            <a:chOff x="0" y="0"/>
            <a:chExt cx="21945600" cy="196358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1"/>
            </a:xfrm>
            <a:custGeom>
              <a:avLst/>
              <a:gdLst/>
              <a:ahLst/>
              <a:cxnLst/>
              <a:rect r="r" b="b" t="t" l="l"/>
              <a:pathLst>
                <a:path h="1963581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1"/>
                  </a:lnTo>
                  <a:lnTo>
                    <a:pt x="0" y="196358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5" r="0" b="-148816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FF7EE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DID YOU KNOW?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40689" y="1645920"/>
            <a:ext cx="16459200" cy="3134122"/>
            <a:chOff x="0" y="0"/>
            <a:chExt cx="21945600" cy="41788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945600" cy="4178829"/>
            </a:xfrm>
            <a:custGeom>
              <a:avLst/>
              <a:gdLst/>
              <a:ahLst/>
              <a:cxnLst/>
              <a:rect r="r" b="b" t="t" l="l"/>
              <a:pathLst>
                <a:path h="4178829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4178829"/>
                  </a:lnTo>
                  <a:lnTo>
                    <a:pt x="0" y="41788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7317" r="0" b="-37338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1945600" cy="417882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80"/>
                </a:lnSpc>
              </a:pPr>
              <a:r>
                <a:rPr lang="en-US" b="true" sz="6400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170 MILLION NEW JOBS WILL BE CREATED BY 2030, BUT 92 MILLION WILL BE DISPLACED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4572000"/>
            <a:ext cx="16459200" cy="1280160"/>
            <a:chOff x="0" y="0"/>
            <a:chExt cx="21945600" cy="17068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14400" y="4572000"/>
            <a:ext cx="109728" cy="1280160"/>
            <a:chOff x="0" y="0"/>
            <a:chExt cx="146304" cy="17068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6304" cy="1706880"/>
            </a:xfrm>
            <a:custGeom>
              <a:avLst/>
              <a:gdLst/>
              <a:ahLst/>
              <a:cxnLst/>
              <a:rect r="r" b="b" t="t" l="l"/>
              <a:pathLst>
                <a:path h="170688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80160" y="4754880"/>
            <a:ext cx="15727680" cy="914400"/>
            <a:chOff x="0" y="0"/>
            <a:chExt cx="20970240" cy="1219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970239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970239">
                  <a:moveTo>
                    <a:pt x="0" y="0"/>
                  </a:moveTo>
                  <a:lnTo>
                    <a:pt x="20970239" y="0"/>
                  </a:lnTo>
                  <a:lnTo>
                    <a:pt x="20970239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85142" r="0" b="-285142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2097024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AI and big data skills are the #1 fastest-growing skill demand globally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14400" y="6126480"/>
            <a:ext cx="16459200" cy="1280160"/>
            <a:chOff x="0" y="0"/>
            <a:chExt cx="21945600" cy="17068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914400" y="6126480"/>
            <a:ext cx="109728" cy="1280160"/>
            <a:chOff x="0" y="0"/>
            <a:chExt cx="146304" cy="17068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46304" cy="1706880"/>
            </a:xfrm>
            <a:custGeom>
              <a:avLst/>
              <a:gdLst/>
              <a:ahLst/>
              <a:cxnLst/>
              <a:rect r="r" b="b" t="t" l="l"/>
              <a:pathLst>
                <a:path h="170688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280160" y="6309360"/>
            <a:ext cx="15727680" cy="914400"/>
            <a:chOff x="0" y="0"/>
            <a:chExt cx="20970240" cy="1219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0970239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970239">
                  <a:moveTo>
                    <a:pt x="0" y="0"/>
                  </a:moveTo>
                  <a:lnTo>
                    <a:pt x="20970239" y="0"/>
                  </a:lnTo>
                  <a:lnTo>
                    <a:pt x="20970239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85142" r="0" b="-285142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28575"/>
              <a:ext cx="2097024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Job postings requiring AI skills have grown 3.5x faster than other jobs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14400" y="7680960"/>
            <a:ext cx="16459200" cy="1280160"/>
            <a:chOff x="0" y="0"/>
            <a:chExt cx="21945600" cy="170688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7F9FC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914400" y="7680960"/>
            <a:ext cx="109728" cy="1280160"/>
            <a:chOff x="0" y="0"/>
            <a:chExt cx="146304" cy="17068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46304" cy="1706880"/>
            </a:xfrm>
            <a:custGeom>
              <a:avLst/>
              <a:gdLst/>
              <a:ahLst/>
              <a:cxnLst/>
              <a:rect r="r" b="b" t="t" l="l"/>
              <a:pathLst>
                <a:path h="1706880" w="146304">
                  <a:moveTo>
                    <a:pt x="0" y="0"/>
                  </a:moveTo>
                  <a:lnTo>
                    <a:pt x="146304" y="0"/>
                  </a:lnTo>
                  <a:lnTo>
                    <a:pt x="146304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280160" y="7863840"/>
            <a:ext cx="15727680" cy="914400"/>
            <a:chOff x="0" y="0"/>
            <a:chExt cx="20970240" cy="12192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0970239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970239">
                  <a:moveTo>
                    <a:pt x="0" y="0"/>
                  </a:moveTo>
                  <a:lnTo>
                    <a:pt x="20970239" y="0"/>
                  </a:lnTo>
                  <a:lnTo>
                    <a:pt x="20970239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85142" r="0" b="-285142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2097024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39% of core work skills will change by 2030 — lifelong learning is essential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14400" y="9509760"/>
            <a:ext cx="16459200" cy="548640"/>
            <a:chOff x="0" y="0"/>
            <a:chExt cx="21945600" cy="7315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1945600" cy="731520"/>
            </a:xfrm>
            <a:custGeom>
              <a:avLst/>
              <a:gdLst/>
              <a:ahLst/>
              <a:cxnLst/>
              <a:rect r="r" b="b" t="t" l="l"/>
              <a:pathLst>
                <a:path h="73152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4551" r="0" b="-534551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2194560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00"/>
                </a:lnSpc>
              </a:pPr>
              <a:r>
                <a:rPr lang="en-US" sz="2000" i="true">
                  <a:solidFill>
                    <a:srgbClr val="888888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Source: WEF Future of Jobs Report 2025</a:t>
              </a: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15412887" y="7555202"/>
            <a:ext cx="2245207" cy="2228878"/>
          </a:xfrm>
          <a:custGeom>
            <a:avLst/>
            <a:gdLst/>
            <a:ahLst/>
            <a:cxnLst/>
            <a:rect r="r" b="b" t="t" l="l"/>
            <a:pathLst>
              <a:path h="2228878" w="2245207">
                <a:moveTo>
                  <a:pt x="0" y="0"/>
                </a:moveTo>
                <a:lnTo>
                  <a:pt x="2245206" y="0"/>
                </a:lnTo>
                <a:lnTo>
                  <a:pt x="2245206" y="2228878"/>
                </a:lnTo>
                <a:lnTo>
                  <a:pt x="0" y="2228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60320" y="708406"/>
            <a:ext cx="10004743" cy="1472691"/>
            <a:chOff x="0" y="0"/>
            <a:chExt cx="13339657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339657" cy="1963588"/>
            </a:xfrm>
            <a:custGeom>
              <a:avLst/>
              <a:gdLst/>
              <a:ahLst/>
              <a:cxnLst/>
              <a:rect r="r" b="b" t="t" l="l"/>
              <a:pathLst>
                <a:path h="1963588" w="13339657">
                  <a:moveTo>
                    <a:pt x="0" y="0"/>
                  </a:moveTo>
                  <a:lnTo>
                    <a:pt x="13339657" y="0"/>
                  </a:lnTo>
                  <a:lnTo>
                    <a:pt x="13339657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26882" b="-2783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3339657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FF7EE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14400" y="3771900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IF AI CAN DO MANY JOBS FASTER THAN HUMANS, WHAT SKILLS WILL MAKE YOU VALUABLE?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55202"/>
            <a:ext cx="2245207" cy="2228878"/>
          </a:xfrm>
          <a:custGeom>
            <a:avLst/>
            <a:gdLst/>
            <a:ahLst/>
            <a:cxnLst/>
            <a:rect r="r" b="b" t="t" l="l"/>
            <a:pathLst>
              <a:path h="2228878" w="2245207">
                <a:moveTo>
                  <a:pt x="0" y="0"/>
                </a:moveTo>
                <a:lnTo>
                  <a:pt x="2245206" y="0"/>
                </a:lnTo>
                <a:lnTo>
                  <a:pt x="2245206" y="2228878"/>
                </a:lnTo>
                <a:lnTo>
                  <a:pt x="0" y="2228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60320" y="818134"/>
            <a:ext cx="10004743" cy="1472691"/>
            <a:chOff x="0" y="0"/>
            <a:chExt cx="13339657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339657" cy="1963588"/>
            </a:xfrm>
            <a:custGeom>
              <a:avLst/>
              <a:gdLst/>
              <a:ahLst/>
              <a:cxnLst/>
              <a:rect r="r" b="b" t="t" l="l"/>
              <a:pathLst>
                <a:path h="1963588" w="13339657">
                  <a:moveTo>
                    <a:pt x="0" y="0"/>
                  </a:moveTo>
                  <a:lnTo>
                    <a:pt x="13339657" y="0"/>
                  </a:lnTo>
                  <a:lnTo>
                    <a:pt x="13339657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26882" b="-2783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3339657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FF7EE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14400" y="2479153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IF AI CAN DO MANY JOBS FASTER THAN HUMANS, WHAT SKILLS WILL MAKE YOU VALUABLE?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55202"/>
            <a:ext cx="2245207" cy="2228878"/>
          </a:xfrm>
          <a:custGeom>
            <a:avLst/>
            <a:gdLst/>
            <a:ahLst/>
            <a:cxnLst/>
            <a:rect r="r" b="b" t="t" l="l"/>
            <a:pathLst>
              <a:path h="2228878" w="2245207">
                <a:moveTo>
                  <a:pt x="0" y="0"/>
                </a:moveTo>
                <a:lnTo>
                  <a:pt x="2245206" y="0"/>
                </a:lnTo>
                <a:lnTo>
                  <a:pt x="2245206" y="2228878"/>
                </a:lnTo>
                <a:lnTo>
                  <a:pt x="0" y="2228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5012027"/>
            <a:ext cx="15625093" cy="254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HUMAN SKILLS: Empathy, emotional intelligence, relationship building, ethical judgment</a:t>
            </a:r>
          </a:p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CREATIVE SKILLS: Original thinking, artistic vision, innovative problem-solving</a:t>
            </a:r>
          </a:p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COMPLEX REASONING: Critical analysis, nuanced judgment, handling ambiguity</a:t>
            </a:r>
          </a:p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INTERPERSONAL: Leadership, collaboration, communication, negotiation</a:t>
            </a:r>
          </a:p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AI-COMPLEMENTARY: Knowing how to work WITH AI effectively, prompt engineering</a:t>
            </a:r>
          </a:p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ADAPTABILITY: Willingness to learn new skills throughout your career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60320" y="708406"/>
            <a:ext cx="10004743" cy="1472691"/>
            <a:chOff x="0" y="0"/>
            <a:chExt cx="13339657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339657" cy="1963588"/>
            </a:xfrm>
            <a:custGeom>
              <a:avLst/>
              <a:gdLst/>
              <a:ahLst/>
              <a:cxnLst/>
              <a:rect r="r" b="b" t="t" l="l"/>
              <a:pathLst>
                <a:path h="1963588" w="13339657">
                  <a:moveTo>
                    <a:pt x="0" y="0"/>
                  </a:moveTo>
                  <a:lnTo>
                    <a:pt x="13339657" y="0"/>
                  </a:lnTo>
                  <a:lnTo>
                    <a:pt x="13339657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26882" b="-2783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3339657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FF7EE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4114800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WHI</a:t>
              </a: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CH JOBS MIGHT DISAPPEAR? WHICH NEW JOBS MIGHT APPEAR?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55202"/>
            <a:ext cx="2245207" cy="2228878"/>
          </a:xfrm>
          <a:custGeom>
            <a:avLst/>
            <a:gdLst/>
            <a:ahLst/>
            <a:cxnLst/>
            <a:rect r="r" b="b" t="t" l="l"/>
            <a:pathLst>
              <a:path h="2228878" w="2245207">
                <a:moveTo>
                  <a:pt x="0" y="0"/>
                </a:moveTo>
                <a:lnTo>
                  <a:pt x="2245206" y="0"/>
                </a:lnTo>
                <a:lnTo>
                  <a:pt x="2245206" y="2228878"/>
                </a:lnTo>
                <a:lnTo>
                  <a:pt x="0" y="2228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60320" y="708406"/>
            <a:ext cx="10004743" cy="1472691"/>
            <a:chOff x="0" y="0"/>
            <a:chExt cx="13339657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339657" cy="1963588"/>
            </a:xfrm>
            <a:custGeom>
              <a:avLst/>
              <a:gdLst/>
              <a:ahLst/>
              <a:cxnLst/>
              <a:rect r="r" b="b" t="t" l="l"/>
              <a:pathLst>
                <a:path h="1963588" w="13339657">
                  <a:moveTo>
                    <a:pt x="0" y="0"/>
                  </a:moveTo>
                  <a:lnTo>
                    <a:pt x="13339657" y="0"/>
                  </a:lnTo>
                  <a:lnTo>
                    <a:pt x="13339657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26882" b="-2783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3339657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FF7EE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2343150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WHI</a:t>
              </a: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CH JOBS MIGHT DISAPPEAR? WHICH NEW JOBS MIGHT APPEAR?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55202"/>
            <a:ext cx="2245207" cy="2228878"/>
          </a:xfrm>
          <a:custGeom>
            <a:avLst/>
            <a:gdLst/>
            <a:ahLst/>
            <a:cxnLst/>
            <a:rect r="r" b="b" t="t" l="l"/>
            <a:pathLst>
              <a:path h="2228878" w="2245207">
                <a:moveTo>
                  <a:pt x="0" y="0"/>
                </a:moveTo>
                <a:lnTo>
                  <a:pt x="2245206" y="0"/>
                </a:lnTo>
                <a:lnTo>
                  <a:pt x="2245206" y="2228878"/>
                </a:lnTo>
                <a:lnTo>
                  <a:pt x="0" y="2228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14400" y="5057775"/>
            <a:ext cx="17704871" cy="212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CHANGING: Routine data entry, basic customer service, simple content generation</a:t>
            </a:r>
          </a:p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GROWING: AI specialists, data scientists, cybersecurity, renewable energy</a:t>
            </a:r>
          </a:p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TRANSFORMED: Most jobs will change, not disappear — AI handles parts, humans handle others</a:t>
            </a:r>
          </a:p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NEW: AI trainers, prompt engineers, AI ethics officers, human-AI coordinators</a:t>
            </a:r>
          </a:p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PROTECTED: Jobs requiring physical presence, human connection, creative judgment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60320" y="708406"/>
            <a:ext cx="10004743" cy="1472691"/>
            <a:chOff x="0" y="0"/>
            <a:chExt cx="13339657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339657" cy="1963588"/>
            </a:xfrm>
            <a:custGeom>
              <a:avLst/>
              <a:gdLst/>
              <a:ahLst/>
              <a:cxnLst/>
              <a:rect r="r" b="b" t="t" l="l"/>
              <a:pathLst>
                <a:path h="1963588" w="13339657">
                  <a:moveTo>
                    <a:pt x="0" y="0"/>
                  </a:moveTo>
                  <a:lnTo>
                    <a:pt x="13339657" y="0"/>
                  </a:lnTo>
                  <a:lnTo>
                    <a:pt x="13339657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26882" b="-2783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3339657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FF7EE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3771900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WHA</a:t>
              </a: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T CAN HUMANS DO THAT AI CANNOT?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55202"/>
            <a:ext cx="2245207" cy="2228878"/>
          </a:xfrm>
          <a:custGeom>
            <a:avLst/>
            <a:gdLst/>
            <a:ahLst/>
            <a:cxnLst/>
            <a:rect r="r" b="b" t="t" l="l"/>
            <a:pathLst>
              <a:path h="2228878" w="2245207">
                <a:moveTo>
                  <a:pt x="0" y="0"/>
                </a:moveTo>
                <a:lnTo>
                  <a:pt x="2245206" y="0"/>
                </a:lnTo>
                <a:lnTo>
                  <a:pt x="2245206" y="2228878"/>
                </a:lnTo>
                <a:lnTo>
                  <a:pt x="0" y="2228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46304"/>
            <a:chOff x="0" y="0"/>
            <a:chExt cx="24384000" cy="1950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95072"/>
            </a:xfrm>
            <a:custGeom>
              <a:avLst/>
              <a:gdLst/>
              <a:ahLst/>
              <a:cxnLst/>
              <a:rect r="r" b="b" t="t" l="l"/>
              <a:pathLst>
                <a:path h="1950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95072"/>
                  </a:lnTo>
                  <a:lnTo>
                    <a:pt x="0" y="195072"/>
                  </a:ln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cubicBezTo>
                    <a:pt x="1324737" y="0"/>
                    <a:pt x="1706880" y="382143"/>
                    <a:pt x="1706880" y="853440"/>
                  </a:cubicBezTo>
                  <a:cubicBezTo>
                    <a:pt x="1706880" y="1324737"/>
                    <a:pt x="1324737" y="1706880"/>
                    <a:pt x="853440" y="1706880"/>
                  </a:cubicBezTo>
                  <a:cubicBezTo>
                    <a:pt x="382143" y="1706880"/>
                    <a:pt x="0" y="1324737"/>
                    <a:pt x="0" y="853440"/>
                  </a:cubicBez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914400"/>
            <a:ext cx="1280160" cy="1280160"/>
            <a:chOff x="0" y="0"/>
            <a:chExt cx="1706880" cy="1706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06880" cy="1706880"/>
            </a:xfrm>
            <a:custGeom>
              <a:avLst/>
              <a:gdLst/>
              <a:ahLst/>
              <a:cxnLst/>
              <a:rect r="r" b="b" t="t" l="l"/>
              <a:pathLst>
                <a:path h="1706880" w="1706880">
                  <a:moveTo>
                    <a:pt x="0" y="0"/>
                  </a:moveTo>
                  <a:lnTo>
                    <a:pt x="1706880" y="0"/>
                  </a:ln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706880" cy="17068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680"/>
                </a:lnSpc>
              </a:pPr>
              <a:r>
                <a:rPr lang="en-US" sz="64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560320" y="708406"/>
            <a:ext cx="10004743" cy="1472691"/>
            <a:chOff x="0" y="0"/>
            <a:chExt cx="13339657" cy="19635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339657" cy="1963588"/>
            </a:xfrm>
            <a:custGeom>
              <a:avLst/>
              <a:gdLst/>
              <a:ahLst/>
              <a:cxnLst/>
              <a:rect r="r" b="b" t="t" l="l"/>
              <a:pathLst>
                <a:path h="1963588" w="13339657">
                  <a:moveTo>
                    <a:pt x="0" y="0"/>
                  </a:moveTo>
                  <a:lnTo>
                    <a:pt x="13339657" y="0"/>
                  </a:lnTo>
                  <a:lnTo>
                    <a:pt x="13339657" y="1963588"/>
                  </a:lnTo>
                  <a:lnTo>
                    <a:pt x="0" y="1963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5741" r="26882" b="-2783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3339657" cy="19635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solidFill>
                    <a:srgbClr val="FF7EE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&amp; DISCUSS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2240252"/>
            <a:ext cx="16459200" cy="2743200"/>
            <a:chOff x="0" y="0"/>
            <a:chExt cx="21945600" cy="365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45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1945600" cy="3667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19"/>
                </a:lnSpc>
              </a:pP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WHA</a:t>
              </a:r>
              <a:r>
                <a:rPr lang="en-US" b="true" sz="5599">
                  <a:solidFill>
                    <a:srgbClr val="1A1A2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T CAN HUMANS DO THAT AI CANNOT?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5412887" y="7555202"/>
            <a:ext cx="2245207" cy="2228878"/>
          </a:xfrm>
          <a:custGeom>
            <a:avLst/>
            <a:gdLst/>
            <a:ahLst/>
            <a:cxnLst/>
            <a:rect r="r" b="b" t="t" l="l"/>
            <a:pathLst>
              <a:path h="2228878" w="2245207">
                <a:moveTo>
                  <a:pt x="0" y="0"/>
                </a:moveTo>
                <a:lnTo>
                  <a:pt x="2245206" y="0"/>
                </a:lnTo>
                <a:lnTo>
                  <a:pt x="2245206" y="2228878"/>
                </a:lnTo>
                <a:lnTo>
                  <a:pt x="0" y="2228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4954877"/>
            <a:ext cx="14682192" cy="254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Build genuine relationships based on trust and emotional connection</a:t>
            </a:r>
          </a:p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Make ethical judgments about what SHOULD be done, not just what CAN be done</a:t>
            </a:r>
          </a:p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Understand context, nuance, and cultural meaning</a:t>
            </a:r>
          </a:p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Take responsibility and be accountable for decisions</a:t>
            </a:r>
          </a:p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Have original experiences that inform creative work</a:t>
            </a:r>
          </a:p>
          <a:p>
            <a:pPr algn="l"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799" strike="noStrike" u="none">
                <a:solidFill>
                  <a:srgbClr val="CF0CCC"/>
                </a:solidFill>
                <a:latin typeface="Poppins"/>
                <a:ea typeface="Poppins"/>
                <a:cs typeface="Poppins"/>
                <a:sym typeface="Poppins"/>
              </a:rPr>
              <a:t>✓ Care about outcomes and feel genuine motivation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828800"/>
            <a:chOff x="0" y="0"/>
            <a:chExt cx="24384000" cy="2438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438400"/>
            </a:xfrm>
            <a:custGeom>
              <a:avLst/>
              <a:gdLst/>
              <a:ahLst/>
              <a:cxnLst/>
              <a:rect r="r" b="b" t="t" l="l"/>
              <a:pathLst>
                <a:path h="2438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78056"/>
            <a:ext cx="16459200" cy="1472688"/>
            <a:chOff x="0" y="0"/>
            <a:chExt cx="21945600" cy="19635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4"/>
            </a:xfrm>
            <a:custGeom>
              <a:avLst/>
              <a:gdLst/>
              <a:ahLst/>
              <a:cxnLst/>
              <a:rect r="r" b="b" t="t" l="l"/>
              <a:pathLst>
                <a:path h="1963584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4"/>
                  </a:lnTo>
                  <a:lnTo>
                    <a:pt x="0" y="1963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5" r="0" b="-14881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BUILDING YOUR AI-READY SKILLSET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560320"/>
            <a:ext cx="731520" cy="731520"/>
            <a:chOff x="0" y="0"/>
            <a:chExt cx="975360" cy="9753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FF7EE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1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981291" y="2465070"/>
            <a:ext cx="15179040" cy="1109167"/>
            <a:chOff x="0" y="0"/>
            <a:chExt cx="20238720" cy="147889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238720" cy="1478890"/>
            </a:xfrm>
            <a:custGeom>
              <a:avLst/>
              <a:gdLst/>
              <a:ahLst/>
              <a:cxnLst/>
              <a:rect r="r" b="b" t="t" l="l"/>
              <a:pathLst>
                <a:path h="147889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478890"/>
                  </a:lnTo>
                  <a:lnTo>
                    <a:pt x="0" y="14788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5434" r="0" b="-20787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20238720" cy="1507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HUMAN SKILLS matter more than ever: critical thinking, communication, creativity, empathy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14400" y="3749040"/>
            <a:ext cx="731520" cy="731520"/>
            <a:chOff x="0" y="0"/>
            <a:chExt cx="975360" cy="97536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FF7EE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2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981291" y="3653790"/>
            <a:ext cx="15179040" cy="914400"/>
            <a:chOff x="0" y="0"/>
            <a:chExt cx="20238720" cy="12192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Learn to work WITH AI — prompt engineering and AI literacy are valuable skills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14400" y="4937760"/>
            <a:ext cx="731520" cy="731520"/>
            <a:chOff x="0" y="0"/>
            <a:chExt cx="975360" cy="97536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FF7EED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3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981291" y="4842510"/>
            <a:ext cx="15179040" cy="914400"/>
            <a:chOff x="0" y="0"/>
            <a:chExt cx="20238720" cy="1219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Develop skills AI can't replicate: leadership, ethical judgment, relationship building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914400" y="6126480"/>
            <a:ext cx="731520" cy="731520"/>
            <a:chOff x="0" y="0"/>
            <a:chExt cx="975360" cy="97536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FF7EED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4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981291" y="6031230"/>
            <a:ext cx="15179040" cy="914400"/>
            <a:chOff x="0" y="0"/>
            <a:chExt cx="20238720" cy="12192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023872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3451" r="0" b="-273451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20238720" cy="1247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Stay curious and adaptable — the ability to learn new skills is crucial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14400" y="7315200"/>
            <a:ext cx="731520" cy="731520"/>
            <a:chOff x="0" y="0"/>
            <a:chExt cx="975360" cy="97536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975360" cy="975360"/>
            </a:xfrm>
            <a:custGeom>
              <a:avLst/>
              <a:gdLst/>
              <a:ahLst/>
              <a:cxnLst/>
              <a:rect r="r" b="b" t="t" l="l"/>
              <a:pathLst>
                <a:path h="975360" w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close/>
                </a:path>
              </a:pathLst>
            </a:custGeom>
            <a:solidFill>
              <a:srgbClr val="FF7EED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0"/>
              <a:ext cx="975360" cy="9753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5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981291" y="7219950"/>
            <a:ext cx="12459261" cy="1109167"/>
            <a:chOff x="0" y="0"/>
            <a:chExt cx="16612347" cy="147889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6612347" cy="1478890"/>
            </a:xfrm>
            <a:custGeom>
              <a:avLst/>
              <a:gdLst/>
              <a:ahLst/>
              <a:cxnLst/>
              <a:rect r="r" b="b" t="t" l="l"/>
              <a:pathLst>
                <a:path h="1478890" w="16612347">
                  <a:moveTo>
                    <a:pt x="0" y="0"/>
                  </a:moveTo>
                  <a:lnTo>
                    <a:pt x="16612347" y="0"/>
                  </a:lnTo>
                  <a:lnTo>
                    <a:pt x="16612347" y="1478890"/>
                  </a:lnTo>
                  <a:lnTo>
                    <a:pt x="0" y="14788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5434" r="-21829" b="-207874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28575"/>
              <a:ext cx="16612347" cy="15074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A1A2E"/>
                  </a:solidFill>
                  <a:latin typeface="Poppins"/>
                  <a:ea typeface="Poppins"/>
                  <a:cs typeface="Poppins"/>
                  <a:sym typeface="Poppins"/>
                </a:rPr>
                <a:t>Explore AI-related careers: data science, AI ethics, machine learning, AI product design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914400" y="8597265"/>
            <a:ext cx="13374757" cy="1097280"/>
            <a:chOff x="0" y="0"/>
            <a:chExt cx="17833010" cy="146304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7833009" cy="1463040"/>
            </a:xfrm>
            <a:custGeom>
              <a:avLst/>
              <a:gdLst/>
              <a:ahLst/>
              <a:cxnLst/>
              <a:rect r="r" b="b" t="t" l="l"/>
              <a:pathLst>
                <a:path h="1463040" w="17833009">
                  <a:moveTo>
                    <a:pt x="0" y="0"/>
                  </a:moveTo>
                  <a:lnTo>
                    <a:pt x="17833009" y="0"/>
                  </a:lnTo>
                  <a:lnTo>
                    <a:pt x="17833009" y="1463040"/>
                  </a:lnTo>
                  <a:lnTo>
                    <a:pt x="0" y="1463040"/>
                  </a:lnTo>
                  <a:close/>
                </a:path>
              </a:pathLst>
            </a:custGeom>
            <a:solidFill>
              <a:srgbClr val="1A1A2E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1028700" y="8597265"/>
            <a:ext cx="12673626" cy="1097280"/>
            <a:chOff x="0" y="0"/>
            <a:chExt cx="16898168" cy="146304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6898167" cy="1463040"/>
            </a:xfrm>
            <a:custGeom>
              <a:avLst/>
              <a:gdLst/>
              <a:ahLst/>
              <a:cxnLst/>
              <a:rect r="r" b="b" t="t" l="l"/>
              <a:pathLst>
                <a:path h="1463040" w="16898167">
                  <a:moveTo>
                    <a:pt x="0" y="0"/>
                  </a:moveTo>
                  <a:lnTo>
                    <a:pt x="16898167" y="0"/>
                  </a:lnTo>
                  <a:lnTo>
                    <a:pt x="16898167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9285" r="-24097" b="-229285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57150"/>
              <a:ext cx="16898168" cy="15201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💡 KEY TAKEAWAY: The future belongs to those who can collaborate with AI while bringing uniquely human value.</a:t>
              </a:r>
            </a:p>
          </p:txBody>
        </p:sp>
      </p:grpSp>
      <p:sp>
        <p:nvSpPr>
          <p:cNvPr name="Freeform 42" id="42"/>
          <p:cNvSpPr/>
          <p:nvPr/>
        </p:nvSpPr>
        <p:spPr>
          <a:xfrm flipH="false" flipV="false" rot="0">
            <a:off x="15412887" y="7555202"/>
            <a:ext cx="2245207" cy="2228878"/>
          </a:xfrm>
          <a:custGeom>
            <a:avLst/>
            <a:gdLst/>
            <a:ahLst/>
            <a:cxnLst/>
            <a:rect r="r" b="b" t="t" l="l"/>
            <a:pathLst>
              <a:path h="2228878" w="2245207">
                <a:moveTo>
                  <a:pt x="0" y="0"/>
                </a:moveTo>
                <a:lnTo>
                  <a:pt x="2245206" y="0"/>
                </a:lnTo>
                <a:lnTo>
                  <a:pt x="2245206" y="2228878"/>
                </a:lnTo>
                <a:lnTo>
                  <a:pt x="0" y="2228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3" id="43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828800"/>
            <a:chOff x="0" y="0"/>
            <a:chExt cx="24384000" cy="2438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438400"/>
            </a:xfrm>
            <a:custGeom>
              <a:avLst/>
              <a:gdLst/>
              <a:ahLst/>
              <a:cxnLst/>
              <a:rect r="r" b="b" t="t" l="l"/>
              <a:pathLst>
                <a:path h="2438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78056"/>
            <a:ext cx="16459200" cy="1472688"/>
            <a:chOff x="0" y="0"/>
            <a:chExt cx="21945600" cy="19635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4"/>
            </a:xfrm>
            <a:custGeom>
              <a:avLst/>
              <a:gdLst/>
              <a:ahLst/>
              <a:cxnLst/>
              <a:rect r="r" b="b" t="t" l="l"/>
              <a:pathLst>
                <a:path h="1963584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4"/>
                  </a:lnTo>
                  <a:lnTo>
                    <a:pt x="0" y="1963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5" r="0" b="-14881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REPOR</a:t>
              </a: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TING &amp; SUPPORT RESOURCES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0" y="3332756"/>
            <a:ext cx="18288000" cy="3573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631"/>
              </a:lnSpc>
            </a:pPr>
            <a:r>
              <a:rPr lang="en-US" sz="4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IF YOU ENCOUNTER INAPPROPRIATE CONTENT, OR ONLINE BULLYING:</a:t>
            </a:r>
          </a:p>
          <a:p>
            <a:pPr algn="ctr" marL="0" indent="0" lvl="0">
              <a:lnSpc>
                <a:spcPts val="5631"/>
              </a:lnSpc>
            </a:pPr>
          </a:p>
          <a:p>
            <a:pPr algn="ctr">
              <a:lnSpc>
                <a:spcPts val="5631"/>
              </a:lnSpc>
              <a:spcBef>
                <a:spcPct val="0"/>
              </a:spcBef>
            </a:pPr>
            <a:r>
              <a:rPr lang="en-US" sz="46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YOUR TUTOR, HEAD OF YEAR, OR SAFEGUARDING LEAD IS AVAILABLE TO ASSIST YOU.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5412887" y="7555202"/>
            <a:ext cx="2245207" cy="2228878"/>
          </a:xfrm>
          <a:custGeom>
            <a:avLst/>
            <a:gdLst/>
            <a:ahLst/>
            <a:cxnLst/>
            <a:rect r="r" b="b" t="t" l="l"/>
            <a:pathLst>
              <a:path h="2228878" w="2245207">
                <a:moveTo>
                  <a:pt x="0" y="0"/>
                </a:moveTo>
                <a:lnTo>
                  <a:pt x="2245206" y="0"/>
                </a:lnTo>
                <a:lnTo>
                  <a:pt x="2245206" y="2228878"/>
                </a:lnTo>
                <a:lnTo>
                  <a:pt x="0" y="2228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828800"/>
            <a:chOff x="0" y="0"/>
            <a:chExt cx="24384000" cy="2438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438400"/>
            </a:xfrm>
            <a:custGeom>
              <a:avLst/>
              <a:gdLst/>
              <a:ahLst/>
              <a:cxnLst/>
              <a:rect r="r" b="b" t="t" l="l"/>
              <a:pathLst>
                <a:path h="2438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FF7EE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78056"/>
            <a:ext cx="16459200" cy="1472688"/>
            <a:chOff x="0" y="0"/>
            <a:chExt cx="21945600" cy="19635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963584"/>
            </a:xfrm>
            <a:custGeom>
              <a:avLst/>
              <a:gdLst/>
              <a:ahLst/>
              <a:cxnLst/>
              <a:rect r="r" b="b" t="t" l="l"/>
              <a:pathLst>
                <a:path h="1963584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963584"/>
                  </a:lnTo>
                  <a:lnTo>
                    <a:pt x="0" y="1963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725" r="0" b="-14881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45600" cy="19635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REPOR</a:t>
              </a:r>
              <a:r>
                <a:rPr lang="en-US" b="true" sz="6999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TING &amp; SUPPORT RESOURCES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5368312" y="9867112"/>
            <a:ext cx="2406309" cy="204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5"/>
              </a:lnSpc>
            </a:pPr>
            <a:r>
              <a:rPr lang="en-US" b="true" sz="1531" spc="2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#AIAWARENESSDAY26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011096" y="2415289"/>
            <a:ext cx="6882945" cy="6991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General Online Safety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UK Safer Internet Centre:</a:t>
            </a: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saferinternet.org.uk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NSPCC</a:t>
            </a:r>
            <a:r>
              <a:rPr lang="en-US" sz="2700">
                <a:solidFill>
                  <a:srgbClr val="0A48A5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nspcc.org.uk/keeping-children-safe/online-safety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ThinkUKnow: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thinkuknow.co.uk?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Childline:</a:t>
            </a:r>
            <a:r>
              <a:rPr lang="en-US" sz="2700">
                <a:solidFill>
                  <a:srgbClr val="0A48A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0800 1111 or childline.org.uk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  <a:p>
            <a:pPr algn="l">
              <a:lnSpc>
                <a:spcPts val="3240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2324166"/>
            <a:ext cx="6671453" cy="8103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For Deepfake/Image-Based Abuse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CEOP (Child Exploitation and Online Protection):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ceop.police.uk/safety-centre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Mental Health Support Childline: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0800 1111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A48A5"/>
                </a:solidFill>
                <a:latin typeface="Poppins Bold"/>
                <a:ea typeface="Poppins Bold"/>
                <a:cs typeface="Poppins Bold"/>
                <a:sym typeface="Poppins Bold"/>
              </a:rPr>
              <a:t>Young Minds:</a:t>
            </a:r>
            <a:r>
              <a:rPr lang="en-US" b="true" sz="2700" spc="51">
                <a:solidFill>
                  <a:srgbClr val="5E17EB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youngminds.org.uk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700" spc="51">
                <a:solidFill>
                  <a:srgbClr val="004AAD"/>
                </a:solidFill>
                <a:latin typeface="Poppins Bold"/>
                <a:ea typeface="Poppins Bold"/>
                <a:cs typeface="Poppins Bold"/>
                <a:sym typeface="Poppins Bold"/>
              </a:rPr>
              <a:t>Internet Watch Foundation: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report at iwf.org.uk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  <a:p>
            <a:pPr algn="l">
              <a:lnSpc>
                <a:spcPts val="3779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5412887" y="7555202"/>
            <a:ext cx="2245207" cy="2228878"/>
          </a:xfrm>
          <a:custGeom>
            <a:avLst/>
            <a:gdLst/>
            <a:ahLst/>
            <a:cxnLst/>
            <a:rect r="r" b="b" t="t" l="l"/>
            <a:pathLst>
              <a:path h="2228878" w="2245207">
                <a:moveTo>
                  <a:pt x="0" y="0"/>
                </a:moveTo>
                <a:lnTo>
                  <a:pt x="2245206" y="0"/>
                </a:lnTo>
                <a:lnTo>
                  <a:pt x="2245206" y="2228878"/>
                </a:lnTo>
                <a:lnTo>
                  <a:pt x="0" y="2228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DAG_iilDtHU</dc:identifier>
  <dcterms:modified xsi:type="dcterms:W3CDTF">2011-08-01T06:04:30Z</dcterms:modified>
  <cp:revision>1</cp:revision>
  <dc:title>AI_Awareness_5min_Lesson_Starters.pptx</dc:title>
</cp:coreProperties>
</file>