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rebuchet MS Bold" charset="1" panose="020B0703020202020204"/>
      <p:regular r:id="rId18"/>
    </p:embeddedFont>
    <p:embeddedFont>
      <p:font typeface="Calibri (MS)" charset="1" panose="020F0502020204030204"/>
      <p:regular r:id="rId19"/>
    </p:embeddedFont>
    <p:embeddedFont>
      <p:font typeface="Poppins Bold" charset="1" panose="00000800000000000000"/>
      <p:regular r:id="rId20"/>
    </p:embeddedFont>
    <p:embeddedFont>
      <p:font typeface="Inter Bold" charset="1" panose="02000503000000020004"/>
      <p:regular r:id="rId22"/>
    </p:embeddedFont>
    <p:embeddedFont>
      <p:font typeface="Poppins" charset="1" panose="00000500000000000000"/>
      <p:regular r:id="rId23"/>
    </p:embeddedFont>
    <p:embeddedFont>
      <p:font typeface="Calibri (MS) Italics" charset="1" panose="020F05020202040A0204"/>
      <p:regular r:id="rId24"/>
    </p:embeddedFont>
    <p:embeddedFont>
      <p:font typeface="Calibri (MS) Bold" charset="1" panose="020F070203040403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notesMasters/notesMaster1.xml" Type="http://schemas.openxmlformats.org/officeDocument/2006/relationships/notesMaster"/><Relationship Id="rId16" Target="theme/theme2.xml" Type="http://schemas.openxmlformats.org/officeDocument/2006/relationships/theme"/><Relationship Id="rId17" Target="notesSlides/notesSlide1.xml" Type="http://schemas.openxmlformats.org/officeDocument/2006/relationships/notes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2.xml" Type="http://schemas.openxmlformats.org/officeDocument/2006/relationships/notes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notesSlides/notesSlide3.xml" Type="http://schemas.openxmlformats.org/officeDocument/2006/relationships/notesSlide"/><Relationship Id="rId26" Target="notesSlides/notesSlide4.xml" Type="http://schemas.openxmlformats.org/officeDocument/2006/relationships/notesSlide"/><Relationship Id="rId27" Target="notesSlides/notesSlide5.xml" Type="http://schemas.openxmlformats.org/officeDocument/2006/relationships/notesSlide"/><Relationship Id="rId28" Target="notesSlides/notesSlide6.xml" Type="http://schemas.openxmlformats.org/officeDocument/2006/relationships/notesSlide"/><Relationship Id="rId29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8.xml" Type="http://schemas.openxmlformats.org/officeDocument/2006/relationships/notesSlide"/><Relationship Id="rId32" Target="notesSlides/notesSlide9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74320" cy="10287000"/>
            <a:chOff x="0" y="0"/>
            <a:chExt cx="36576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576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365760">
                  <a:moveTo>
                    <a:pt x="0" y="0"/>
                  </a:moveTo>
                  <a:lnTo>
                    <a:pt x="365760" y="0"/>
                  </a:lnTo>
                  <a:lnTo>
                    <a:pt x="36576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3291840"/>
            <a:ext cx="16459200" cy="2194560"/>
            <a:chOff x="0" y="0"/>
            <a:chExt cx="21945600" cy="2926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00"/>
                </a:lnSpc>
              </a:pPr>
              <a:r>
                <a:rPr lang="en-US" b="true" sz="80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AI AS YOUR CREATIVE PARTNER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5852160"/>
            <a:ext cx="16459200" cy="1463040"/>
            <a:chOff x="0" y="0"/>
            <a:chExt cx="21945600" cy="195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1950720"/>
            </a:xfrm>
            <a:custGeom>
              <a:avLst/>
              <a:gdLst/>
              <a:ahLst/>
              <a:cxnLst/>
              <a:rect r="r" b="b" t="t" l="l"/>
              <a:pathLst>
                <a:path h="19507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206" r="0" b="-16920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21945600" cy="20173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795B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Using AI to amplify human creativity, not replace it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9326880"/>
            <a:ext cx="16459200" cy="548640"/>
            <a:chOff x="0" y="0"/>
            <a:chExt cx="21945600" cy="7315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66666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AI AWARENESS DAY  •  5-Minute Lesson Starter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14400" y="446707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633649" y="9629775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46304" cy="10287000"/>
            <a:chOff x="0" y="0"/>
            <a:chExt cx="195072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507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356109"/>
            <a:ext cx="16459200" cy="1472691"/>
            <a:chOff x="0" y="0"/>
            <a:chExt cx="21945600" cy="19635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8"/>
            </a:xfrm>
            <a:custGeom>
              <a:avLst/>
              <a:gdLst/>
              <a:ahLst/>
              <a:cxnLst/>
              <a:rect r="r" b="b" t="t" l="l"/>
              <a:pathLst>
                <a:path h="1963588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4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795B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DID YOU KNOW?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85825" y="1828800"/>
            <a:ext cx="16459200" cy="2194560"/>
            <a:chOff x="0" y="0"/>
            <a:chExt cx="21945600" cy="29260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945600" cy="2926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b="true" sz="64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CREATIVE THINKING IS NOW ONE OF THE TOP 5 SKILLS EMPLOYERS WANT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4572000"/>
            <a:ext cx="16459200" cy="1280160"/>
            <a:chOff x="0" y="0"/>
            <a:chExt cx="21945600" cy="1706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4572000"/>
            <a:ext cx="109728" cy="1280160"/>
            <a:chOff x="0" y="0"/>
            <a:chExt cx="146304" cy="1706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80160" y="4754880"/>
            <a:ext cx="15727680" cy="914400"/>
            <a:chOff x="0" y="0"/>
            <a:chExt cx="20970240" cy="1219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970239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5142" r="0" b="-28514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097024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The World Economic Forum lists creativity and resilience as rising skills for 2030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6126480"/>
            <a:ext cx="16459200" cy="1280160"/>
            <a:chOff x="0" y="0"/>
            <a:chExt cx="21945600" cy="1706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14400" y="6126480"/>
            <a:ext cx="109728" cy="1280160"/>
            <a:chOff x="0" y="0"/>
            <a:chExt cx="146304" cy="17068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80160" y="6309360"/>
            <a:ext cx="15727680" cy="1109167"/>
            <a:chOff x="0" y="0"/>
            <a:chExt cx="20970240" cy="147889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970239" cy="1478890"/>
            </a:xfrm>
            <a:custGeom>
              <a:avLst/>
              <a:gdLst/>
              <a:ahLst/>
              <a:cxnLst/>
              <a:rect r="r" b="b" t="t" l="l"/>
              <a:pathLst>
                <a:path h="147889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5072" r="0" b="-217512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20970240" cy="1507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can generate content, but it cannot have original ideas or genuine emotional responses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14400" y="7680960"/>
            <a:ext cx="16459200" cy="1280160"/>
            <a:chOff x="0" y="0"/>
            <a:chExt cx="21945600" cy="17068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14400" y="7680960"/>
            <a:ext cx="109728" cy="1280160"/>
            <a:chOff x="0" y="0"/>
            <a:chExt cx="146304" cy="17068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280160" y="7766456"/>
            <a:ext cx="13980336" cy="1109167"/>
            <a:chOff x="0" y="0"/>
            <a:chExt cx="18640448" cy="147889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8640447" cy="1478890"/>
            </a:xfrm>
            <a:custGeom>
              <a:avLst/>
              <a:gdLst/>
              <a:ahLst/>
              <a:cxnLst/>
              <a:rect r="r" b="b" t="t" l="l"/>
              <a:pathLst>
                <a:path h="1478890" w="18640447">
                  <a:moveTo>
                    <a:pt x="0" y="0"/>
                  </a:moveTo>
                  <a:lnTo>
                    <a:pt x="18640447" y="0"/>
                  </a:lnTo>
                  <a:lnTo>
                    <a:pt x="18640447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5072" r="-12498" b="-217512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18640448" cy="1507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51% of students use AI primarily to save time — freeing up space for deeper creative work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9509760"/>
            <a:ext cx="16459200" cy="548640"/>
            <a:chOff x="0" y="0"/>
            <a:chExt cx="21945600" cy="731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2194560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00"/>
                </a:lnSpc>
              </a:pPr>
              <a:r>
                <a:rPr lang="en-US" sz="2000" i="true">
                  <a:solidFill>
                    <a:srgbClr val="888888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Source: WEF Future of Jobs Report 2025, HEPI Survey 2025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99583" y="818134"/>
            <a:ext cx="9592477" cy="1472691"/>
            <a:chOff x="0" y="0"/>
            <a:chExt cx="12789969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789970" cy="1963588"/>
            </a:xfrm>
            <a:custGeom>
              <a:avLst/>
              <a:gdLst/>
              <a:ahLst/>
              <a:cxnLst/>
              <a:rect r="r" b="b" t="t" l="l"/>
              <a:pathLst>
                <a:path h="1963588" w="12789970">
                  <a:moveTo>
                    <a:pt x="0" y="0"/>
                  </a:moveTo>
                  <a:lnTo>
                    <a:pt x="12789970" y="0"/>
                  </a:lnTo>
                  <a:lnTo>
                    <a:pt x="12789970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3740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789969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795B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3543249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IF AI HELPED YOU WRITE A STORY OR CREATE ARTWORK, IS IT STILL YOUR CREATION?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99583" y="818134"/>
            <a:ext cx="9592477" cy="1472691"/>
            <a:chOff x="0" y="0"/>
            <a:chExt cx="12789969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789970" cy="1963588"/>
            </a:xfrm>
            <a:custGeom>
              <a:avLst/>
              <a:gdLst/>
              <a:ahLst/>
              <a:cxnLst/>
              <a:rect r="r" b="b" t="t" l="l"/>
              <a:pathLst>
                <a:path h="1963588" w="12789970">
                  <a:moveTo>
                    <a:pt x="0" y="0"/>
                  </a:moveTo>
                  <a:lnTo>
                    <a:pt x="12789970" y="0"/>
                  </a:lnTo>
                  <a:lnTo>
                    <a:pt x="12789970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3740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789969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795B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2470989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IF AI HELPED YOU WRITE A STORY OR CREATE ARTWORK, IS IT STILL YOUR CREATION?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" y="5114925"/>
            <a:ext cx="14148164" cy="421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It depends on HOW AI was used and how much of YOUR creative input was involved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Using AI for brainstorming/starting points = probably still yours (like using a dictionary)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Using AI to generate entire work with minimal editing = less clearly 'yours'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Key question: Can you explain and defend every creative choice in the work?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Consider: Would you be comfortable if your teacher/employer knew exactly how AI was used?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The human provides: vision, judgment, emotional truth, personal perspective, final decisions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99583" y="818134"/>
            <a:ext cx="9592477" cy="1472691"/>
            <a:chOff x="0" y="0"/>
            <a:chExt cx="12789969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789970" cy="1963588"/>
            </a:xfrm>
            <a:custGeom>
              <a:avLst/>
              <a:gdLst/>
              <a:ahLst/>
              <a:cxnLst/>
              <a:rect r="r" b="b" t="t" l="l"/>
              <a:pathLst>
                <a:path h="1963588" w="12789970">
                  <a:moveTo>
                    <a:pt x="0" y="0"/>
                  </a:moveTo>
                  <a:lnTo>
                    <a:pt x="12789970" y="0"/>
                  </a:lnTo>
                  <a:lnTo>
                    <a:pt x="12789970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3740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789969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795B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4033534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WHAT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 SKILLS DO YOU BRING THAT AI CAN'T REPLICATE?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99583" y="818134"/>
            <a:ext cx="9592477" cy="1472691"/>
            <a:chOff x="0" y="0"/>
            <a:chExt cx="12789969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789970" cy="1963588"/>
            </a:xfrm>
            <a:custGeom>
              <a:avLst/>
              <a:gdLst/>
              <a:ahLst/>
              <a:cxnLst/>
              <a:rect r="r" b="b" t="t" l="l"/>
              <a:pathLst>
                <a:path h="1963588" w="12789970">
                  <a:moveTo>
                    <a:pt x="0" y="0"/>
                  </a:moveTo>
                  <a:lnTo>
                    <a:pt x="12789970" y="0"/>
                  </a:lnTo>
                  <a:lnTo>
                    <a:pt x="12789970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3740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789969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795B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274320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WHAT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 SKILLS DO YOU BRING THAT AI CAN'T REPLICATE?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" y="5457825"/>
            <a:ext cx="12647265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Lived experience — your unique perspective shaped by your life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Emotional truth — genuine feelings that resonate with others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Cultural context — understanding nuance, appropriateness, meaning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Creative judgment — knowing what's good, what works, what matters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Intentionality — having a purpose and message behind your work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Ethical reasoning — making choices about what SHOULD be created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AEA0F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265739"/>
            <a:ext cx="16459200" cy="1472691"/>
            <a:chOff x="0" y="0"/>
            <a:chExt cx="21945600" cy="19635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8"/>
            </a:xfrm>
            <a:custGeom>
              <a:avLst/>
              <a:gdLst/>
              <a:ahLst/>
              <a:cxnLst/>
              <a:rect r="r" b="b" t="t" l="l"/>
              <a:pathLst>
                <a:path h="1963588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4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CREATIVE AI PARTNERSHIP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560320"/>
            <a:ext cx="731520" cy="731520"/>
            <a:chOff x="0" y="0"/>
            <a:chExt cx="975360" cy="9753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AEA0F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011680" y="2651760"/>
            <a:ext cx="15179040" cy="914400"/>
            <a:chOff x="0" y="0"/>
            <a:chExt cx="20238720" cy="1219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Use AI for brainstorming 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— generate 10 ideas, then pick and improve the best one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3749040"/>
            <a:ext cx="731520" cy="731520"/>
            <a:chOff x="0" y="0"/>
            <a:chExt cx="975360" cy="975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AEA0F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2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011680" y="3840480"/>
            <a:ext cx="15179040" cy="914400"/>
            <a:chOff x="0" y="0"/>
            <a:chExt cx="20238720" cy="1219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can handle repetitive tasks while you focus on unique creative decisions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14400" y="4937760"/>
            <a:ext cx="731520" cy="731520"/>
            <a:chOff x="0" y="0"/>
            <a:chExt cx="975360" cy="9753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AEA0F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3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011680" y="5029200"/>
            <a:ext cx="15179040" cy="914400"/>
            <a:chOff x="0" y="0"/>
            <a:chExt cx="20238720" cy="1219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Your experiences, emotions, and perspectives are what make work truly original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14400" y="6126480"/>
            <a:ext cx="731520" cy="731520"/>
            <a:chOff x="0" y="0"/>
            <a:chExt cx="975360" cy="9753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AEA0F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4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011680" y="6217920"/>
            <a:ext cx="15179040" cy="914400"/>
            <a:chOff x="0" y="0"/>
            <a:chExt cx="2023872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Think of AI as a starting point, not the finish line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7315200"/>
            <a:ext cx="731520" cy="731520"/>
            <a:chOff x="0" y="0"/>
            <a:chExt cx="975360" cy="9753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AEA0FE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5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011680" y="7406640"/>
            <a:ext cx="15179040" cy="914400"/>
            <a:chOff x="0" y="0"/>
            <a:chExt cx="20238720" cy="1219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Always add your own voice, judgment, and personal touch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14400" y="8688705"/>
            <a:ext cx="14204988" cy="1095375"/>
            <a:chOff x="0" y="0"/>
            <a:chExt cx="18939984" cy="14605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8939983" cy="1460500"/>
            </a:xfrm>
            <a:custGeom>
              <a:avLst/>
              <a:gdLst/>
              <a:ahLst/>
              <a:cxnLst/>
              <a:rect r="r" b="b" t="t" l="l"/>
              <a:pathLst>
                <a:path h="1460500" w="18939983">
                  <a:moveTo>
                    <a:pt x="0" y="0"/>
                  </a:moveTo>
                  <a:lnTo>
                    <a:pt x="18939983" y="0"/>
                  </a:lnTo>
                  <a:lnTo>
                    <a:pt x="18939983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1A1A2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914400" y="8686800"/>
            <a:ext cx="14204988" cy="1097280"/>
            <a:chOff x="0" y="0"/>
            <a:chExt cx="18939984" cy="146304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8939983" cy="1463040"/>
            </a:xfrm>
            <a:custGeom>
              <a:avLst/>
              <a:gdLst/>
              <a:ahLst/>
              <a:cxnLst/>
              <a:rect r="r" b="b" t="t" l="l"/>
              <a:pathLst>
                <a:path h="1463040" w="18939983">
                  <a:moveTo>
                    <a:pt x="0" y="0"/>
                  </a:moveTo>
                  <a:lnTo>
                    <a:pt x="18939983" y="0"/>
                  </a:lnTo>
                  <a:lnTo>
                    <a:pt x="18939983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9285" r="-10719" b="-229285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57150"/>
              <a:ext cx="18939984" cy="15201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💡 KEY TAKEAWAY: The best creative work comes from human imagination enhanced by AI capability.</a:t>
              </a: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795BF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3332756"/>
            <a:ext cx="18288000" cy="357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31"/>
              </a:lnSpc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IF YOU ENCOUNTER INAPPROPRIATE CONTENT, OR ONLINE BULLYING:</a:t>
            </a:r>
          </a:p>
          <a:p>
            <a:pPr algn="ctr" marL="0" indent="0" lvl="0">
              <a:lnSpc>
                <a:spcPts val="5631"/>
              </a:lnSpc>
            </a:pPr>
          </a:p>
          <a:p>
            <a:pPr algn="ctr">
              <a:lnSpc>
                <a:spcPts val="5631"/>
              </a:lnSpc>
              <a:spcBef>
                <a:spcPct val="0"/>
              </a:spcBef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YOUR TUTOR, HEAD OF YEAR, OR SAFEGUARDING LEAD IS AVAILABLE TO ASSIST YOU.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795BF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011096" y="2415289"/>
            <a:ext cx="6882945" cy="699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General Online 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UK Safer Internet Centre:</a:t>
            </a: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saferinternet.org.uk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NSPCC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nspcc.org.uk/keeping-children-safe/online-safety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ThinkUKnow: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thinkuknow.co.uk?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Childline: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 or childline.org.uk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324166"/>
            <a:ext cx="6671453" cy="810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 Deepfake/Image-Based Abuse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CEOP (Child Exploitation and Online Protection):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ceop.police.uk/safety-centre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Mental Health Support Childline: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Young Minds:</a:t>
            </a:r>
            <a:r>
              <a:rPr lang="en-US" b="true" sz="2700" spc="51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youngminds.org.uk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Internet Watch Foundation: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report at iwf.org.uk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DAG_iilDtHU</dc:identifier>
  <dcterms:modified xsi:type="dcterms:W3CDTF">2011-08-01T06:04:30Z</dcterms:modified>
  <cp:revision>1</cp:revision>
  <dc:title>AI_Awareness_5min_Lesson_Starters.pptx</dc:title>
</cp:coreProperties>
</file>